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9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Lst>
  <p:sldSz cx="9144000" cy="6858000" type="screen4x3"/>
  <p:notesSz cx="6858000" cy="9144000"/>
  <p:embeddedFontLst>
    <p:embeddedFont>
      <p:font typeface="Calibri" panose="020F0502020204030204" pitchFamily="34" charset="0"/>
      <p:regular r:id="rId98"/>
      <p:bold r:id="rId99"/>
      <p:italic r:id="rId100"/>
      <p:boldItalic r:id="rId101"/>
    </p:embeddedFont>
    <p:embeddedFont>
      <p:font typeface="Lucida Sans" panose="020B0602030504020204" pitchFamily="34" charset="0"/>
      <p:regular r:id="rId102"/>
      <p:bold r:id="rId103"/>
      <p:italic r:id="rId104"/>
      <p:boldItalic r:id="rId105"/>
    </p:embeddedFont>
    <p:embeddedFont>
      <p:font typeface="Teko" panose="020B0604020202020204" charset="0"/>
      <p:regular r:id="rId106"/>
      <p:bold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hqykwgdxLG4ieaCxKe2flbAr0Q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customschemas.google.com/relationships/presentationmetadata" Target="metadata"/><Relationship Id="rId16" Type="http://schemas.openxmlformats.org/officeDocument/2006/relationships/slide" Target="slides/slide14.xml"/><Relationship Id="rId107" Type="http://schemas.openxmlformats.org/officeDocument/2006/relationships/font" Target="fonts/font1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9.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3.fntdata"/><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77" name="Google Shape;977;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7" name="Google Shape;987;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9" name="Google Shape;1049;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9" name="Google Shape;1059;p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5B3F9E9-E5A1-490E-915B-0F3809548E2E}" type="datetime1">
              <a:rPr lang="en-US" smtClean="0"/>
              <a:t>9/9/2021</a:t>
            </a:fld>
            <a:endParaRPr/>
          </a:p>
        </p:txBody>
      </p:sp>
      <p:sp>
        <p:nvSpPr>
          <p:cNvPr id="19" name="Google Shape;19;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6A06304-1D63-46B7-B48C-8ECE35945618}" type="datetime1">
              <a:rPr lang="en-US" smtClean="0"/>
              <a:t>9/9/2021</a:t>
            </a:fld>
            <a:endParaRPr/>
          </a:p>
        </p:txBody>
      </p:sp>
      <p:sp>
        <p:nvSpPr>
          <p:cNvPr id="76" name="Google Shape;76;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0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B08B982-4CE9-45A7-8FDD-8DFE9E717CB2}" type="datetime1">
              <a:rPr lang="en-US" smtClean="0"/>
              <a:t>9/9/2021</a:t>
            </a:fld>
            <a:endParaRPr/>
          </a:p>
        </p:txBody>
      </p:sp>
      <p:sp>
        <p:nvSpPr>
          <p:cNvPr id="82" name="Google Shape;82;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4"/>
        <p:cNvGrpSpPr/>
        <p:nvPr/>
      </p:nvGrpSpPr>
      <p:grpSpPr>
        <a:xfrm>
          <a:off x="0" y="0"/>
          <a:ext cx="0" cy="0"/>
          <a:chOff x="0" y="0"/>
          <a:chExt cx="0" cy="0"/>
        </a:xfrm>
      </p:grpSpPr>
      <p:sp>
        <p:nvSpPr>
          <p:cNvPr id="95" name="Google Shape;95;p98"/>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lvl="0" indent="-306324" algn="l">
              <a:spcBef>
                <a:spcPts val="400"/>
              </a:spcBef>
              <a:spcAft>
                <a:spcPts val="0"/>
              </a:spcAft>
              <a:buSzPts val="1224"/>
              <a:buChar char="🞂"/>
              <a:defRPr/>
            </a:lvl1pPr>
            <a:lvl2pPr marL="914400" lvl="1" indent="-342900" algn="l">
              <a:spcBef>
                <a:spcPts val="324"/>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96" name="Google Shape;96;p9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B01F244-5394-4C51-8D00-F11E103C44EE}" type="datetime1">
              <a:rPr lang="en-US" smtClean="0"/>
              <a:t>9/9/2021</a:t>
            </a:fld>
            <a:endParaRPr/>
          </a:p>
        </p:txBody>
      </p:sp>
      <p:sp>
        <p:nvSpPr>
          <p:cNvPr id="97" name="Google Shape;97;p98"/>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0"/>
        <p:cNvGrpSpPr/>
        <p:nvPr/>
      </p:nvGrpSpPr>
      <p:grpSpPr>
        <a:xfrm>
          <a:off x="0" y="0"/>
          <a:ext cx="0" cy="0"/>
          <a:chOff x="0" y="0"/>
          <a:chExt cx="0" cy="0"/>
        </a:xfrm>
      </p:grpSpPr>
      <p:sp>
        <p:nvSpPr>
          <p:cNvPr id="101" name="Google Shape;101;p99"/>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102" name="Google Shape;102;p99"/>
          <p:cNvSpPr txBox="1">
            <a:spLocks noGrp="1"/>
          </p:cNvSpPr>
          <p:nvPr>
            <p:ph type="ctrTitle"/>
          </p:nvPr>
        </p:nvSpPr>
        <p:spPr>
          <a:xfrm>
            <a:off x="685800" y="1752601"/>
            <a:ext cx="7772400" cy="1829761"/>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2"/>
              </a:buClr>
              <a:buSzPts val="4800"/>
              <a:buFont typeface="Lucida Sans"/>
              <a:buNone/>
              <a:defRPr sz="48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9"/>
          <p:cNvSpPr txBox="1">
            <a:spLocks noGrp="1"/>
          </p:cNvSpPr>
          <p:nvPr>
            <p:ph type="subTitle" idx="1"/>
          </p:nvPr>
        </p:nvSpPr>
        <p:spPr>
          <a:xfrm>
            <a:off x="685800" y="3611607"/>
            <a:ext cx="7772400" cy="1199704"/>
          </a:xfrm>
          <a:prstGeom prst="rect">
            <a:avLst/>
          </a:prstGeom>
          <a:noFill/>
          <a:ln>
            <a:noFill/>
          </a:ln>
        </p:spPr>
        <p:txBody>
          <a:bodyPr spcFirstLastPara="1" wrap="square" lIns="45700" tIns="45700" rIns="45700" bIns="45700" anchor="t" anchorCtr="0">
            <a:normAutofit/>
          </a:bodyPr>
          <a:lstStyle>
            <a:lvl1pPr marR="64008" lvl="0" algn="r">
              <a:spcBef>
                <a:spcPts val="400"/>
              </a:spcBef>
              <a:spcAft>
                <a:spcPts val="0"/>
              </a:spcAft>
              <a:buSzPts val="1836"/>
              <a:buNone/>
              <a:defRPr>
                <a:solidFill>
                  <a:schemeClr val="dk2"/>
                </a:solidFill>
              </a:defRPr>
            </a:lvl1pPr>
            <a:lvl2pPr lvl="1" algn="ctr">
              <a:spcBef>
                <a:spcPts val="324"/>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a:endParaRPr/>
          </a:p>
        </p:txBody>
      </p:sp>
      <p:grpSp>
        <p:nvGrpSpPr>
          <p:cNvPr id="104" name="Google Shape;104;p99"/>
          <p:cNvGrpSpPr/>
          <p:nvPr/>
        </p:nvGrpSpPr>
        <p:grpSpPr>
          <a:xfrm>
            <a:off x="-3765" y="4953000"/>
            <a:ext cx="9147765" cy="1912088"/>
            <a:chOff x="-3765" y="4832896"/>
            <a:chExt cx="9147765" cy="2032192"/>
          </a:xfrm>
        </p:grpSpPr>
        <p:sp>
          <p:nvSpPr>
            <p:cNvPr id="105" name="Google Shape;105;p99"/>
            <p:cNvSpPr/>
            <p:nvPr/>
          </p:nvSpPr>
          <p:spPr>
            <a:xfrm>
              <a:off x="1687513" y="4832896"/>
              <a:ext cx="7456487" cy="518816"/>
            </a:xfrm>
            <a:custGeom>
              <a:avLst/>
              <a:gdLst/>
              <a:ahLst/>
              <a:cxnLst/>
              <a:rect l="l" t="t" r="r" b="b"/>
              <a:pathLst>
                <a:path w="4697" h="367" extrusionOk="0">
                  <a:moveTo>
                    <a:pt x="4697" y="0"/>
                  </a:moveTo>
                  <a:lnTo>
                    <a:pt x="4697" y="367"/>
                  </a:lnTo>
                  <a:lnTo>
                    <a:pt x="0" y="218"/>
                  </a:lnTo>
                  <a:lnTo>
                    <a:pt x="4697" y="0"/>
                  </a:lnTo>
                  <a:close/>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06" name="Google Shape;106;p99"/>
            <p:cNvSpPr/>
            <p:nvPr/>
          </p:nvSpPr>
          <p:spPr>
            <a:xfrm>
              <a:off x="35443" y="5135526"/>
              <a:ext cx="9108557" cy="838200"/>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107" name="Google Shape;107;p99"/>
            <p:cNvSpPr/>
            <p:nvPr/>
          </p:nvSpPr>
          <p:spPr>
            <a:xfrm>
              <a:off x="0" y="4883888"/>
              <a:ext cx="9144000" cy="198120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cxnSp>
          <p:nvCxnSpPr>
            <p:cNvPr id="108" name="Google Shape;108;p99"/>
            <p:cNvCxnSpPr/>
            <p:nvPr/>
          </p:nvCxnSpPr>
          <p:spPr>
            <a:xfrm>
              <a:off x="-3765" y="4880373"/>
              <a:ext cx="9147765" cy="839943"/>
            </a:xfrm>
            <a:prstGeom prst="straightConnector1">
              <a:avLst/>
            </a:prstGeom>
            <a:noFill/>
            <a:ln w="12050" cap="flat" cmpd="sng">
              <a:solidFill>
                <a:srgbClr val="93C5D8"/>
              </a:solidFill>
              <a:prstDash val="solid"/>
              <a:miter lim="800000"/>
              <a:headEnd type="none" w="sm" len="sm"/>
              <a:tailEnd type="none" w="sm" len="sm"/>
            </a:ln>
          </p:spPr>
        </p:cxnSp>
      </p:grpSp>
      <p:sp>
        <p:nvSpPr>
          <p:cNvPr id="109" name="Google Shape;109;p9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C6CA2AC-E78F-4A37-888E-FFD2CCE99155}" type="datetime1">
              <a:rPr lang="en-US" smtClean="0"/>
              <a:t>9/9/2021</a:t>
            </a:fld>
            <a:endParaRPr/>
          </a:p>
        </p:txBody>
      </p:sp>
      <p:sp>
        <p:nvSpPr>
          <p:cNvPr id="110" name="Google Shape;110;p99"/>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rgbClr val="E7F0F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a:solidFill>
                  <a:srgbClr val="FFFFFF"/>
                </a:solidFill>
                <a:latin typeface="Lucida Sans"/>
                <a:ea typeface="Lucida Sans"/>
                <a:cs typeface="Lucida Sans"/>
                <a:sym typeface="Lucida Sans"/>
              </a:defRPr>
            </a:lvl1pPr>
            <a:lvl2pPr marL="0" lvl="1" indent="0" algn="r">
              <a:spcBef>
                <a:spcPts val="0"/>
              </a:spcBef>
              <a:buNone/>
              <a:defRPr sz="1000" b="0">
                <a:solidFill>
                  <a:srgbClr val="FFFFFF"/>
                </a:solidFill>
                <a:latin typeface="Lucida Sans"/>
                <a:ea typeface="Lucida Sans"/>
                <a:cs typeface="Lucida Sans"/>
                <a:sym typeface="Lucida Sans"/>
              </a:defRPr>
            </a:lvl2pPr>
            <a:lvl3pPr marL="0" lvl="2" indent="0" algn="r">
              <a:spcBef>
                <a:spcPts val="0"/>
              </a:spcBef>
              <a:buNone/>
              <a:defRPr sz="1000" b="0">
                <a:solidFill>
                  <a:srgbClr val="FFFFFF"/>
                </a:solidFill>
                <a:latin typeface="Lucida Sans"/>
                <a:ea typeface="Lucida Sans"/>
                <a:cs typeface="Lucida Sans"/>
                <a:sym typeface="Lucida Sans"/>
              </a:defRPr>
            </a:lvl3pPr>
            <a:lvl4pPr marL="0" lvl="3" indent="0" algn="r">
              <a:spcBef>
                <a:spcPts val="0"/>
              </a:spcBef>
              <a:buNone/>
              <a:defRPr sz="1000" b="0">
                <a:solidFill>
                  <a:srgbClr val="FFFFFF"/>
                </a:solidFill>
                <a:latin typeface="Lucida Sans"/>
                <a:ea typeface="Lucida Sans"/>
                <a:cs typeface="Lucida Sans"/>
                <a:sym typeface="Lucida Sans"/>
              </a:defRPr>
            </a:lvl4pPr>
            <a:lvl5pPr marL="0" lvl="4" indent="0" algn="r">
              <a:spcBef>
                <a:spcPts val="0"/>
              </a:spcBef>
              <a:buNone/>
              <a:defRPr sz="1000" b="0">
                <a:solidFill>
                  <a:srgbClr val="FFFFFF"/>
                </a:solidFill>
                <a:latin typeface="Lucida Sans"/>
                <a:ea typeface="Lucida Sans"/>
                <a:cs typeface="Lucida Sans"/>
                <a:sym typeface="Lucida Sans"/>
              </a:defRPr>
            </a:lvl5pPr>
            <a:lvl6pPr marL="0" lvl="5" indent="0" algn="r">
              <a:spcBef>
                <a:spcPts val="0"/>
              </a:spcBef>
              <a:buNone/>
              <a:defRPr sz="1000" b="0">
                <a:solidFill>
                  <a:srgbClr val="FFFFFF"/>
                </a:solidFill>
                <a:latin typeface="Lucida Sans"/>
                <a:ea typeface="Lucida Sans"/>
                <a:cs typeface="Lucida Sans"/>
                <a:sym typeface="Lucida Sans"/>
              </a:defRPr>
            </a:lvl6pPr>
            <a:lvl7pPr marL="0" lvl="6" indent="0" algn="r">
              <a:spcBef>
                <a:spcPts val="0"/>
              </a:spcBef>
              <a:buNone/>
              <a:defRPr sz="1000" b="0">
                <a:solidFill>
                  <a:srgbClr val="FFFFFF"/>
                </a:solidFill>
                <a:latin typeface="Lucida Sans"/>
                <a:ea typeface="Lucida Sans"/>
                <a:cs typeface="Lucida Sans"/>
                <a:sym typeface="Lucida Sans"/>
              </a:defRPr>
            </a:lvl7pPr>
            <a:lvl8pPr marL="0" lvl="7" indent="0" algn="r">
              <a:spcBef>
                <a:spcPts val="0"/>
              </a:spcBef>
              <a:buNone/>
              <a:defRPr sz="1000" b="0">
                <a:solidFill>
                  <a:srgbClr val="FFFFFF"/>
                </a:solidFill>
                <a:latin typeface="Lucida Sans"/>
                <a:ea typeface="Lucida Sans"/>
                <a:cs typeface="Lucida Sans"/>
                <a:sym typeface="Lucida Sans"/>
              </a:defRPr>
            </a:lvl8pPr>
            <a:lvl9pPr marL="0" lvl="8" indent="0" algn="r">
              <a:spcBef>
                <a:spcPts val="0"/>
              </a:spcBef>
              <a:buNone/>
              <a:defRPr sz="1000" b="0">
                <a:solidFill>
                  <a:srgbClr val="FFFFFF"/>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12"/>
        <p:cNvGrpSpPr/>
        <p:nvPr/>
      </p:nvGrpSpPr>
      <p:grpSpPr>
        <a:xfrm>
          <a:off x="0" y="0"/>
          <a:ext cx="0" cy="0"/>
          <a:chOff x="0" y="0"/>
          <a:chExt cx="0" cy="0"/>
        </a:xfrm>
      </p:grpSpPr>
      <p:sp>
        <p:nvSpPr>
          <p:cNvPr id="113" name="Google Shape;113;p110"/>
          <p:cNvSpPr txBox="1">
            <a:spLocks noGrp="1"/>
          </p:cNvSpPr>
          <p:nvPr>
            <p:ph type="title"/>
          </p:nvPr>
        </p:nvSpPr>
        <p:spPr>
          <a:xfrm>
            <a:off x="722376" y="1059712"/>
            <a:ext cx="7772400" cy="182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2"/>
              </a:buClr>
              <a:buSzPts val="4800"/>
              <a:buFont typeface="Lucida Sans"/>
              <a:buNone/>
              <a:defRPr sz="48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10"/>
          <p:cNvSpPr txBox="1">
            <a:spLocks noGrp="1"/>
          </p:cNvSpPr>
          <p:nvPr>
            <p:ph type="body" idx="1"/>
          </p:nvPr>
        </p:nvSpPr>
        <p:spPr>
          <a:xfrm>
            <a:off x="3922713" y="2931712"/>
            <a:ext cx="4572000" cy="1454888"/>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1564"/>
              <a:buNone/>
              <a:defRPr sz="2300">
                <a:solidFill>
                  <a:schemeClr val="lt1"/>
                </a:solidFill>
              </a:defRPr>
            </a:lvl1pPr>
            <a:lvl2pPr marL="914400" lvl="1" indent="-228600" algn="l">
              <a:spcBef>
                <a:spcPts val="324"/>
              </a:spcBef>
              <a:spcAft>
                <a:spcPts val="0"/>
              </a:spcAft>
              <a:buSzPts val="1800"/>
              <a:buNone/>
              <a:defRPr sz="1800">
                <a:solidFill>
                  <a:schemeClr val="lt1"/>
                </a:solidFill>
              </a:defRPr>
            </a:lvl2pPr>
            <a:lvl3pPr marL="1371600" lvl="2" indent="-228600" algn="l">
              <a:spcBef>
                <a:spcPts val="350"/>
              </a:spcBef>
              <a:spcAft>
                <a:spcPts val="0"/>
              </a:spcAft>
              <a:buSzPts val="1600"/>
              <a:buNone/>
              <a:defRPr sz="1600">
                <a:solidFill>
                  <a:schemeClr val="lt1"/>
                </a:solidFill>
              </a:defRPr>
            </a:lvl3pPr>
            <a:lvl4pPr marL="1828800" lvl="3" indent="-228600" algn="l">
              <a:spcBef>
                <a:spcPts val="350"/>
              </a:spcBef>
              <a:spcAft>
                <a:spcPts val="0"/>
              </a:spcAft>
              <a:buSzPts val="1400"/>
              <a:buNone/>
              <a:defRPr sz="1400">
                <a:solidFill>
                  <a:schemeClr val="lt1"/>
                </a:solidFill>
              </a:defRPr>
            </a:lvl4pPr>
            <a:lvl5pPr marL="2286000" lvl="4" indent="-228600" algn="l">
              <a:spcBef>
                <a:spcPts val="350"/>
              </a:spcBef>
              <a:spcAft>
                <a:spcPts val="0"/>
              </a:spcAft>
              <a:buSzPts val="1400"/>
              <a:buNone/>
              <a:defRPr sz="1400">
                <a:solidFill>
                  <a:schemeClr val="lt1"/>
                </a:solidFill>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15" name="Google Shape;115;p11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72884AF-BDCF-4337-A411-3B8C0BC27991}" type="datetime1">
              <a:rPr lang="en-US" smtClean="0"/>
              <a:t>9/9/2021</a:t>
            </a:fld>
            <a:endParaRPr/>
          </a:p>
        </p:txBody>
      </p:sp>
      <p:sp>
        <p:nvSpPr>
          <p:cNvPr id="116" name="Google Shape;116;p110"/>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10"/>
          <p:cNvSpPr/>
          <p:nvPr/>
        </p:nvSpPr>
        <p:spPr>
          <a:xfrm>
            <a:off x="3636680" y="3005472"/>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119" name="Google Shape;119;p110"/>
          <p:cNvSpPr/>
          <p:nvPr/>
        </p:nvSpPr>
        <p:spPr>
          <a:xfrm>
            <a:off x="3450264" y="3005472"/>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20"/>
        <p:cNvGrpSpPr/>
        <p:nvPr/>
      </p:nvGrpSpPr>
      <p:grpSpPr>
        <a:xfrm>
          <a:off x="0" y="0"/>
          <a:ext cx="0" cy="0"/>
          <a:chOff x="0" y="0"/>
          <a:chExt cx="0" cy="0"/>
        </a:xfrm>
      </p:grpSpPr>
      <p:sp>
        <p:nvSpPr>
          <p:cNvPr id="121" name="Google Shape;121;p111"/>
          <p:cNvSpPr txBox="1">
            <a:spLocks noGrp="1"/>
          </p:cNvSpPr>
          <p:nvPr>
            <p:ph type="body" idx="1"/>
          </p:nvPr>
        </p:nvSpPr>
        <p:spPr>
          <a:xfrm>
            <a:off x="457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spcBef>
                <a:spcPts val="400"/>
              </a:spcBef>
              <a:spcAft>
                <a:spcPts val="0"/>
              </a:spcAft>
              <a:buSzPts val="1904"/>
              <a:buChar char="🞂"/>
              <a:defRPr sz="2800"/>
            </a:lvl1pPr>
            <a:lvl2pPr marL="914400" lvl="1" indent="-381000" algn="l">
              <a:spcBef>
                <a:spcPts val="324"/>
              </a:spcBef>
              <a:spcAft>
                <a:spcPts val="0"/>
              </a:spcAft>
              <a:buSzPts val="2400"/>
              <a:buChar char="◦"/>
              <a:defRPr sz="2400"/>
            </a:lvl2pPr>
            <a:lvl3pPr marL="1371600" lvl="2" indent="-355600" algn="l">
              <a:spcBef>
                <a:spcPts val="350"/>
              </a:spcBef>
              <a:spcAft>
                <a:spcPts val="0"/>
              </a:spcAft>
              <a:buSzPts val="2000"/>
              <a:buChar char="●"/>
              <a:defRPr sz="2000"/>
            </a:lvl3pPr>
            <a:lvl4pPr marL="1828800" lvl="3" indent="-342900" algn="l">
              <a:spcBef>
                <a:spcPts val="350"/>
              </a:spcBef>
              <a:spcAft>
                <a:spcPts val="0"/>
              </a:spcAft>
              <a:buSzPts val="1800"/>
              <a:buChar char="●"/>
              <a:defRPr sz="1800"/>
            </a:lvl4pPr>
            <a:lvl5pPr marL="2286000" lvl="4" indent="-342900" algn="l">
              <a:spcBef>
                <a:spcPts val="350"/>
              </a:spcBef>
              <a:spcAft>
                <a:spcPts val="0"/>
              </a:spcAft>
              <a:buSzPts val="1800"/>
              <a:buChar char="●"/>
              <a:defRPr sz="18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22" name="Google Shape;122;p111"/>
          <p:cNvSpPr txBox="1">
            <a:spLocks noGrp="1"/>
          </p:cNvSpPr>
          <p:nvPr>
            <p:ph type="body" idx="2"/>
          </p:nvPr>
        </p:nvSpPr>
        <p:spPr>
          <a:xfrm>
            <a:off x="4648200" y="1481328"/>
            <a:ext cx="4038600" cy="4525963"/>
          </a:xfrm>
          <a:prstGeom prst="rect">
            <a:avLst/>
          </a:prstGeom>
          <a:noFill/>
          <a:ln>
            <a:noFill/>
          </a:ln>
        </p:spPr>
        <p:txBody>
          <a:bodyPr spcFirstLastPara="1" wrap="square" lIns="91425" tIns="45700" rIns="91425" bIns="45700" anchor="t" anchorCtr="0">
            <a:normAutofit/>
          </a:bodyPr>
          <a:lstStyle>
            <a:lvl1pPr marL="457200" lvl="0" indent="-349504" algn="l">
              <a:spcBef>
                <a:spcPts val="400"/>
              </a:spcBef>
              <a:spcAft>
                <a:spcPts val="0"/>
              </a:spcAft>
              <a:buSzPts val="1904"/>
              <a:buChar char="🞂"/>
              <a:defRPr sz="2800"/>
            </a:lvl1pPr>
            <a:lvl2pPr marL="914400" lvl="1" indent="-381000" algn="l">
              <a:spcBef>
                <a:spcPts val="324"/>
              </a:spcBef>
              <a:spcAft>
                <a:spcPts val="0"/>
              </a:spcAft>
              <a:buSzPts val="2400"/>
              <a:buChar char="◦"/>
              <a:defRPr sz="2400"/>
            </a:lvl2pPr>
            <a:lvl3pPr marL="1371600" lvl="2" indent="-355600" algn="l">
              <a:spcBef>
                <a:spcPts val="350"/>
              </a:spcBef>
              <a:spcAft>
                <a:spcPts val="0"/>
              </a:spcAft>
              <a:buSzPts val="2000"/>
              <a:buChar char="●"/>
              <a:defRPr sz="2000"/>
            </a:lvl3pPr>
            <a:lvl4pPr marL="1828800" lvl="3" indent="-342900" algn="l">
              <a:spcBef>
                <a:spcPts val="350"/>
              </a:spcBef>
              <a:spcAft>
                <a:spcPts val="0"/>
              </a:spcAft>
              <a:buSzPts val="1800"/>
              <a:buChar char="●"/>
              <a:defRPr sz="1800"/>
            </a:lvl4pPr>
            <a:lvl5pPr marL="2286000" lvl="4" indent="-342900" algn="l">
              <a:spcBef>
                <a:spcPts val="350"/>
              </a:spcBef>
              <a:spcAft>
                <a:spcPts val="0"/>
              </a:spcAft>
              <a:buSzPts val="1800"/>
              <a:buChar char="●"/>
              <a:defRPr sz="18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23" name="Google Shape;123;p11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4C4333A-5B03-4948-8633-3D7FF691171D}" type="datetime1">
              <a:rPr lang="en-US" smtClean="0"/>
              <a:t>9/9/2021</a:t>
            </a:fld>
            <a:endParaRPr/>
          </a:p>
        </p:txBody>
      </p:sp>
      <p:sp>
        <p:nvSpPr>
          <p:cNvPr id="124" name="Google Shape;124;p111"/>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1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blipFill rotWithShape="1">
          <a:blip r:embed="rId2">
            <a:alphaModFix/>
          </a:blip>
          <a:tile tx="0" ty="0" sx="50000" sy="50000" flip="none" algn="tl"/>
        </a:blipFill>
        <a:effectLst/>
      </p:bgPr>
    </p:bg>
    <p:spTree>
      <p:nvGrpSpPr>
        <p:cNvPr id="1" name="Shape 127"/>
        <p:cNvGrpSpPr/>
        <p:nvPr/>
      </p:nvGrpSpPr>
      <p:grpSpPr>
        <a:xfrm>
          <a:off x="0" y="0"/>
          <a:ext cx="0" cy="0"/>
          <a:chOff x="0" y="0"/>
          <a:chExt cx="0" cy="0"/>
        </a:xfrm>
      </p:grpSpPr>
      <p:sp>
        <p:nvSpPr>
          <p:cNvPr id="128" name="Google Shape;128;p112"/>
          <p:cNvSpPr txBox="1">
            <a:spLocks noGrp="1"/>
          </p:cNvSpPr>
          <p:nvPr>
            <p:ph type="title"/>
          </p:nvPr>
        </p:nvSpPr>
        <p:spPr>
          <a:xfrm>
            <a:off x="457200" y="273050"/>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12"/>
          <p:cNvSpPr txBox="1">
            <a:spLocks noGrp="1"/>
          </p:cNvSpPr>
          <p:nvPr>
            <p:ph type="body" idx="1"/>
          </p:nvPr>
        </p:nvSpPr>
        <p:spPr>
          <a:xfrm>
            <a:off x="457200" y="5410200"/>
            <a:ext cx="4040188"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spcBef>
                <a:spcPts val="400"/>
              </a:spcBef>
              <a:spcAft>
                <a:spcPts val="0"/>
              </a:spcAft>
              <a:buSzPts val="1632"/>
              <a:buNone/>
              <a:defRPr sz="2400" b="0">
                <a:solidFill>
                  <a:schemeClr val="lt1"/>
                </a:solidFill>
              </a:defRPr>
            </a:lvl1pPr>
            <a:lvl2pPr marL="914400" lvl="1" indent="-228600" algn="l">
              <a:spcBef>
                <a:spcPts val="324"/>
              </a:spcBef>
              <a:spcAft>
                <a:spcPts val="0"/>
              </a:spcAft>
              <a:buSzPts val="2000"/>
              <a:buNone/>
              <a:defRPr sz="2000" b="1"/>
            </a:lvl2pPr>
            <a:lvl3pPr marL="1371600" lvl="2" indent="-228600" algn="l">
              <a:spcBef>
                <a:spcPts val="350"/>
              </a:spcBef>
              <a:spcAft>
                <a:spcPts val="0"/>
              </a:spcAft>
              <a:buSzPts val="1800"/>
              <a:buNone/>
              <a:defRPr sz="1800" b="1"/>
            </a:lvl3pPr>
            <a:lvl4pPr marL="1828800" lvl="3" indent="-228600" algn="l">
              <a:spcBef>
                <a:spcPts val="350"/>
              </a:spcBef>
              <a:spcAft>
                <a:spcPts val="0"/>
              </a:spcAft>
              <a:buSzPts val="1600"/>
              <a:buNone/>
              <a:defRPr sz="1600" b="1"/>
            </a:lvl4pPr>
            <a:lvl5pPr marL="2286000" lvl="4" indent="-228600" algn="l">
              <a:spcBef>
                <a:spcPts val="350"/>
              </a:spcBef>
              <a:spcAft>
                <a:spcPts val="0"/>
              </a:spcAft>
              <a:buSzPts val="1600"/>
              <a:buNone/>
              <a:defRPr sz="1600" b="1"/>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30" name="Google Shape;130;p112"/>
          <p:cNvSpPr txBox="1">
            <a:spLocks noGrp="1"/>
          </p:cNvSpPr>
          <p:nvPr>
            <p:ph type="body" idx="2"/>
          </p:nvPr>
        </p:nvSpPr>
        <p:spPr>
          <a:xfrm>
            <a:off x="4645026" y="5410200"/>
            <a:ext cx="4041775" cy="7620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normAutofit/>
          </a:bodyPr>
          <a:lstStyle>
            <a:lvl1pPr marL="457200" lvl="0" indent="-228600" algn="l">
              <a:spcBef>
                <a:spcPts val="400"/>
              </a:spcBef>
              <a:spcAft>
                <a:spcPts val="0"/>
              </a:spcAft>
              <a:buSzPts val="1632"/>
              <a:buNone/>
              <a:defRPr sz="2400" b="0">
                <a:solidFill>
                  <a:schemeClr val="lt1"/>
                </a:solidFill>
              </a:defRPr>
            </a:lvl1pPr>
            <a:lvl2pPr marL="914400" lvl="1" indent="-228600" algn="l">
              <a:spcBef>
                <a:spcPts val="324"/>
              </a:spcBef>
              <a:spcAft>
                <a:spcPts val="0"/>
              </a:spcAft>
              <a:buSzPts val="2000"/>
              <a:buNone/>
              <a:defRPr sz="2000" b="1"/>
            </a:lvl2pPr>
            <a:lvl3pPr marL="1371600" lvl="2" indent="-228600" algn="l">
              <a:spcBef>
                <a:spcPts val="350"/>
              </a:spcBef>
              <a:spcAft>
                <a:spcPts val="0"/>
              </a:spcAft>
              <a:buSzPts val="1800"/>
              <a:buNone/>
              <a:defRPr sz="1800" b="1"/>
            </a:lvl3pPr>
            <a:lvl4pPr marL="1828800" lvl="3" indent="-228600" algn="l">
              <a:spcBef>
                <a:spcPts val="350"/>
              </a:spcBef>
              <a:spcAft>
                <a:spcPts val="0"/>
              </a:spcAft>
              <a:buSzPts val="1600"/>
              <a:buNone/>
              <a:defRPr sz="1600" b="1"/>
            </a:lvl4pPr>
            <a:lvl5pPr marL="2286000" lvl="4" indent="-228600" algn="l">
              <a:spcBef>
                <a:spcPts val="350"/>
              </a:spcBef>
              <a:spcAft>
                <a:spcPts val="0"/>
              </a:spcAft>
              <a:buSzPts val="1600"/>
              <a:buNone/>
              <a:defRPr sz="1600" b="1"/>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31" name="Google Shape;131;p112"/>
          <p:cNvSpPr txBox="1">
            <a:spLocks noGrp="1"/>
          </p:cNvSpPr>
          <p:nvPr>
            <p:ph type="body" idx="3"/>
          </p:nvPr>
        </p:nvSpPr>
        <p:spPr>
          <a:xfrm>
            <a:off x="457200" y="1444294"/>
            <a:ext cx="4040188" cy="3941763"/>
          </a:xfrm>
          <a:prstGeom prst="rect">
            <a:avLst/>
          </a:prstGeom>
          <a:noFill/>
          <a:ln>
            <a:noFill/>
          </a:ln>
        </p:spPr>
        <p:txBody>
          <a:bodyPr spcFirstLastPara="1" wrap="square" lIns="91425" tIns="45700" rIns="91425" bIns="45700" anchor="t" anchorCtr="0">
            <a:normAutofit/>
          </a:bodyPr>
          <a:lstStyle>
            <a:lvl1pPr marL="457200" lvl="0" indent="-332232" algn="l">
              <a:spcBef>
                <a:spcPts val="400"/>
              </a:spcBef>
              <a:spcAft>
                <a:spcPts val="0"/>
              </a:spcAft>
              <a:buSzPts val="1632"/>
              <a:buChar char="🞂"/>
              <a:defRPr sz="2400"/>
            </a:lvl1pPr>
            <a:lvl2pPr marL="914400" lvl="1" indent="-355600" algn="l">
              <a:spcBef>
                <a:spcPts val="324"/>
              </a:spcBef>
              <a:spcAft>
                <a:spcPts val="0"/>
              </a:spcAft>
              <a:buSzPts val="2000"/>
              <a:buChar char="◦"/>
              <a:defRPr sz="2000"/>
            </a:lvl2pPr>
            <a:lvl3pPr marL="1371600" lvl="2" indent="-342900" algn="l">
              <a:spcBef>
                <a:spcPts val="350"/>
              </a:spcBef>
              <a:spcAft>
                <a:spcPts val="0"/>
              </a:spcAft>
              <a:buSzPts val="1800"/>
              <a:buChar char="●"/>
              <a:defRPr sz="1800"/>
            </a:lvl3pPr>
            <a:lvl4pPr marL="1828800" lvl="3" indent="-330200" algn="l">
              <a:spcBef>
                <a:spcPts val="350"/>
              </a:spcBef>
              <a:spcAft>
                <a:spcPts val="0"/>
              </a:spcAft>
              <a:buSzPts val="1600"/>
              <a:buChar char="●"/>
              <a:defRPr sz="1600"/>
            </a:lvl4pPr>
            <a:lvl5pPr marL="2286000" lvl="4" indent="-330200" algn="l">
              <a:spcBef>
                <a:spcPts val="350"/>
              </a:spcBef>
              <a:spcAft>
                <a:spcPts val="0"/>
              </a:spcAft>
              <a:buSzPts val="1600"/>
              <a:buChar char="●"/>
              <a:defRPr sz="16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32" name="Google Shape;132;p112"/>
          <p:cNvSpPr txBox="1">
            <a:spLocks noGrp="1"/>
          </p:cNvSpPr>
          <p:nvPr>
            <p:ph type="body" idx="4"/>
          </p:nvPr>
        </p:nvSpPr>
        <p:spPr>
          <a:xfrm>
            <a:off x="4645025" y="1444294"/>
            <a:ext cx="4041775" cy="3941763"/>
          </a:xfrm>
          <a:prstGeom prst="rect">
            <a:avLst/>
          </a:prstGeom>
          <a:noFill/>
          <a:ln>
            <a:noFill/>
          </a:ln>
        </p:spPr>
        <p:txBody>
          <a:bodyPr spcFirstLastPara="1" wrap="square" lIns="91425" tIns="45700" rIns="91425" bIns="45700" anchor="t" anchorCtr="0">
            <a:normAutofit/>
          </a:bodyPr>
          <a:lstStyle>
            <a:lvl1pPr marL="457200" lvl="0" indent="-332232" algn="l">
              <a:spcBef>
                <a:spcPts val="0"/>
              </a:spcBef>
              <a:spcAft>
                <a:spcPts val="0"/>
              </a:spcAft>
              <a:buSzPts val="1632"/>
              <a:buChar char="🞂"/>
              <a:defRPr sz="2400"/>
            </a:lvl1pPr>
            <a:lvl2pPr marL="914400" lvl="1" indent="-355600" algn="l">
              <a:spcBef>
                <a:spcPts val="324"/>
              </a:spcBef>
              <a:spcAft>
                <a:spcPts val="0"/>
              </a:spcAft>
              <a:buSzPts val="2000"/>
              <a:buChar char="◦"/>
              <a:defRPr sz="2000"/>
            </a:lvl2pPr>
            <a:lvl3pPr marL="1371600" lvl="2" indent="-342900" algn="l">
              <a:spcBef>
                <a:spcPts val="350"/>
              </a:spcBef>
              <a:spcAft>
                <a:spcPts val="0"/>
              </a:spcAft>
              <a:buSzPts val="1800"/>
              <a:buChar char="●"/>
              <a:defRPr sz="1800"/>
            </a:lvl3pPr>
            <a:lvl4pPr marL="1828800" lvl="3" indent="-330200" algn="l">
              <a:spcBef>
                <a:spcPts val="350"/>
              </a:spcBef>
              <a:spcAft>
                <a:spcPts val="0"/>
              </a:spcAft>
              <a:buSzPts val="1600"/>
              <a:buChar char="●"/>
              <a:defRPr sz="1600"/>
            </a:lvl4pPr>
            <a:lvl5pPr marL="2286000" lvl="4" indent="-330200" algn="l">
              <a:spcBef>
                <a:spcPts val="350"/>
              </a:spcBef>
              <a:spcAft>
                <a:spcPts val="0"/>
              </a:spcAft>
              <a:buSzPts val="1600"/>
              <a:buChar char="●"/>
              <a:defRPr sz="16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33" name="Google Shape;133;p11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69822C8-D3E2-4052-85BE-0DD5D9D1ABE6}" type="datetime1">
              <a:rPr lang="en-US" smtClean="0"/>
              <a:t>9/9/2021</a:t>
            </a:fld>
            <a:endParaRPr/>
          </a:p>
        </p:txBody>
      </p:sp>
      <p:sp>
        <p:nvSpPr>
          <p:cNvPr id="134" name="Google Shape;134;p112"/>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1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36"/>
        <p:cNvGrpSpPr/>
        <p:nvPr/>
      </p:nvGrpSpPr>
      <p:grpSpPr>
        <a:xfrm>
          <a:off x="0" y="0"/>
          <a:ext cx="0" cy="0"/>
          <a:chOff x="0" y="0"/>
          <a:chExt cx="0" cy="0"/>
        </a:xfrm>
      </p:grpSpPr>
      <p:sp>
        <p:nvSpPr>
          <p:cNvPr id="137" name="Google Shape;137;p11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24BA343-9408-447D-921E-57F132BB77AA}" type="datetime1">
              <a:rPr lang="en-US" smtClean="0"/>
              <a:t>9/9/2021</a:t>
            </a:fld>
            <a:endParaRPr/>
          </a:p>
        </p:txBody>
      </p:sp>
      <p:sp>
        <p:nvSpPr>
          <p:cNvPr id="138" name="Google Shape;138;p113"/>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1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11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9A030D2-0EE4-4B45-8A48-FEBA7C7C3FDA}" type="datetime1">
              <a:rPr lang="en-US" smtClean="0"/>
              <a:t>9/9/2021</a:t>
            </a:fld>
            <a:endParaRPr/>
          </a:p>
        </p:txBody>
      </p:sp>
      <p:sp>
        <p:nvSpPr>
          <p:cNvPr id="143" name="Google Shape;143;p114"/>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1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blipFill rotWithShape="1">
          <a:blip r:embed="rId2">
            <a:alphaModFix/>
          </a:blip>
          <a:tile tx="0" ty="0" sx="50000" sy="50000" flip="none" algn="tl"/>
        </a:blipFill>
        <a:effectLst/>
      </p:bgPr>
    </p:bg>
    <p:spTree>
      <p:nvGrpSpPr>
        <p:cNvPr id="1" name="Shape 145"/>
        <p:cNvGrpSpPr/>
        <p:nvPr/>
      </p:nvGrpSpPr>
      <p:grpSpPr>
        <a:xfrm>
          <a:off x="0" y="0"/>
          <a:ext cx="0" cy="0"/>
          <a:chOff x="0" y="0"/>
          <a:chExt cx="0" cy="0"/>
        </a:xfrm>
      </p:grpSpPr>
      <p:sp>
        <p:nvSpPr>
          <p:cNvPr id="146" name="Google Shape;146;p115"/>
          <p:cNvSpPr txBox="1">
            <a:spLocks noGrp="1"/>
          </p:cNvSpPr>
          <p:nvPr>
            <p:ph type="title"/>
          </p:nvPr>
        </p:nvSpPr>
        <p:spPr>
          <a:xfrm>
            <a:off x="914400" y="4876800"/>
            <a:ext cx="7481776"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accent1"/>
              </a:buClr>
              <a:buSzPts val="2500"/>
              <a:buFont typeface="Lucida Sans"/>
              <a:buNone/>
              <a:defRPr sz="25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15"/>
          <p:cNvSpPr txBox="1">
            <a:spLocks noGrp="1"/>
          </p:cNvSpPr>
          <p:nvPr>
            <p:ph type="body" idx="1"/>
          </p:nvPr>
        </p:nvSpPr>
        <p:spPr>
          <a:xfrm>
            <a:off x="4419600" y="5355102"/>
            <a:ext cx="3974592" cy="914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1088"/>
              <a:buNone/>
              <a:defRPr sz="1600"/>
            </a:lvl1pPr>
            <a:lvl2pPr marL="914400" lvl="1" indent="-228600" algn="l">
              <a:spcBef>
                <a:spcPts val="324"/>
              </a:spcBef>
              <a:spcAft>
                <a:spcPts val="0"/>
              </a:spcAft>
              <a:buSzPts val="1200"/>
              <a:buNone/>
              <a:defRPr sz="1200"/>
            </a:lvl2pPr>
            <a:lvl3pPr marL="1371600" lvl="2" indent="-228600" algn="l">
              <a:spcBef>
                <a:spcPts val="350"/>
              </a:spcBef>
              <a:spcAft>
                <a:spcPts val="0"/>
              </a:spcAft>
              <a:buSzPts val="1000"/>
              <a:buNone/>
              <a:defRPr sz="1000"/>
            </a:lvl3pPr>
            <a:lvl4pPr marL="1828800" lvl="3" indent="-228600" algn="l">
              <a:spcBef>
                <a:spcPts val="350"/>
              </a:spcBef>
              <a:spcAft>
                <a:spcPts val="0"/>
              </a:spcAft>
              <a:buSzPts val="900"/>
              <a:buNone/>
              <a:defRPr sz="900"/>
            </a:lvl4pPr>
            <a:lvl5pPr marL="2286000" lvl="4" indent="-228600" algn="l">
              <a:spcBef>
                <a:spcPts val="350"/>
              </a:spcBef>
              <a:spcAft>
                <a:spcPts val="0"/>
              </a:spcAft>
              <a:buSzPts val="900"/>
              <a:buNone/>
              <a:defRPr sz="9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48" name="Google Shape;148;p115"/>
          <p:cNvSpPr txBox="1">
            <a:spLocks noGrp="1"/>
          </p:cNvSpPr>
          <p:nvPr>
            <p:ph type="body" idx="2"/>
          </p:nvPr>
        </p:nvSpPr>
        <p:spPr>
          <a:xfrm>
            <a:off x="914400" y="274320"/>
            <a:ext cx="7479792" cy="4572000"/>
          </a:xfrm>
          <a:prstGeom prst="rect">
            <a:avLst/>
          </a:prstGeom>
          <a:noFill/>
          <a:ln>
            <a:noFill/>
          </a:ln>
        </p:spPr>
        <p:txBody>
          <a:bodyPr spcFirstLastPara="1" wrap="square" lIns="91425" tIns="45700" rIns="91425" bIns="45700" anchor="t" anchorCtr="0">
            <a:normAutofit/>
          </a:bodyPr>
          <a:lstStyle>
            <a:lvl1pPr marL="457200" lvl="0" indent="-366776" algn="l">
              <a:spcBef>
                <a:spcPts val="400"/>
              </a:spcBef>
              <a:spcAft>
                <a:spcPts val="0"/>
              </a:spcAft>
              <a:buSzPts val="2176"/>
              <a:buChar char="🞂"/>
              <a:defRPr sz="3200"/>
            </a:lvl1pPr>
            <a:lvl2pPr marL="914400" lvl="1" indent="-406400" algn="l">
              <a:spcBef>
                <a:spcPts val="324"/>
              </a:spcBef>
              <a:spcAft>
                <a:spcPts val="0"/>
              </a:spcAft>
              <a:buSzPts val="2800"/>
              <a:buChar char="◦"/>
              <a:defRPr sz="2800"/>
            </a:lvl2pPr>
            <a:lvl3pPr marL="1371600" lvl="2" indent="-381000" algn="l">
              <a:spcBef>
                <a:spcPts val="350"/>
              </a:spcBef>
              <a:spcAft>
                <a:spcPts val="0"/>
              </a:spcAft>
              <a:buSzPts val="2400"/>
              <a:buChar char="●"/>
              <a:defRPr sz="2400"/>
            </a:lvl3pPr>
            <a:lvl4pPr marL="1828800" lvl="3" indent="-355600" algn="l">
              <a:spcBef>
                <a:spcPts val="350"/>
              </a:spcBef>
              <a:spcAft>
                <a:spcPts val="0"/>
              </a:spcAft>
              <a:buSzPts val="2000"/>
              <a:buChar char="●"/>
              <a:defRPr sz="2000"/>
            </a:lvl4pPr>
            <a:lvl5pPr marL="2286000" lvl="4" indent="-355600" algn="l">
              <a:spcBef>
                <a:spcPts val="350"/>
              </a:spcBef>
              <a:spcAft>
                <a:spcPts val="0"/>
              </a:spcAft>
              <a:buSzPts val="2000"/>
              <a:buChar char="●"/>
              <a:defRPr sz="20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49" name="Google Shape;149;p11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6D1B184-3F90-4D4D-9EC8-B2450F2E7076}" type="datetime1">
              <a:rPr lang="en-US" smtClean="0"/>
              <a:t>9/9/2021</a:t>
            </a:fld>
            <a:endParaRPr/>
          </a:p>
        </p:txBody>
      </p:sp>
      <p:sp>
        <p:nvSpPr>
          <p:cNvPr id="150" name="Google Shape;150;p115"/>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1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BC257EB-EC1F-414F-AEE0-9991768CE637}" type="datetime1">
              <a:rPr lang="en-US" smtClean="0"/>
              <a:t>9/9/2021</a:t>
            </a:fld>
            <a:endParaRPr/>
          </a:p>
        </p:txBody>
      </p:sp>
      <p:sp>
        <p:nvSpPr>
          <p:cNvPr id="25" name="Google Shape;25;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52"/>
        <p:cNvGrpSpPr/>
        <p:nvPr/>
      </p:nvGrpSpPr>
      <p:grpSpPr>
        <a:xfrm>
          <a:off x="0" y="0"/>
          <a:ext cx="0" cy="0"/>
          <a:chOff x="0" y="0"/>
          <a:chExt cx="0" cy="0"/>
        </a:xfrm>
      </p:grpSpPr>
      <p:sp>
        <p:nvSpPr>
          <p:cNvPr id="153" name="Google Shape;153;p116"/>
          <p:cNvSpPr txBox="1">
            <a:spLocks noGrp="1"/>
          </p:cNvSpPr>
          <p:nvPr>
            <p:ph type="body" idx="1"/>
          </p:nvPr>
        </p:nvSpPr>
        <p:spPr>
          <a:xfrm>
            <a:off x="1141232" y="5443402"/>
            <a:ext cx="7162800" cy="648232"/>
          </a:xfrm>
          <a:prstGeom prst="rect">
            <a:avLst/>
          </a:prstGeom>
          <a:noFill/>
          <a:ln>
            <a:noFill/>
          </a:ln>
        </p:spPr>
        <p:txBody>
          <a:bodyPr spcFirstLastPara="1" wrap="square" lIns="91425" tIns="0" rIns="91425" bIns="45700" anchor="t" anchorCtr="0">
            <a:normAutofit/>
          </a:bodyPr>
          <a:lstStyle>
            <a:lvl1pPr marL="457200" marR="18288" lvl="0" indent="-228600" algn="r">
              <a:spcBef>
                <a:spcPts val="400"/>
              </a:spcBef>
              <a:spcAft>
                <a:spcPts val="0"/>
              </a:spcAft>
              <a:buSzPts val="952"/>
              <a:buNone/>
              <a:defRPr sz="1400"/>
            </a:lvl1pPr>
            <a:lvl2pPr marL="914400" lvl="1" indent="-304800" algn="l">
              <a:spcBef>
                <a:spcPts val="324"/>
              </a:spcBef>
              <a:spcAft>
                <a:spcPts val="0"/>
              </a:spcAft>
              <a:buSzPts val="1200"/>
              <a:buChar char="◦"/>
              <a:defRPr sz="1200"/>
            </a:lvl2pPr>
            <a:lvl3pPr marL="1371600" lvl="2" indent="-292100" algn="l">
              <a:spcBef>
                <a:spcPts val="350"/>
              </a:spcBef>
              <a:spcAft>
                <a:spcPts val="0"/>
              </a:spcAft>
              <a:buSzPts val="1000"/>
              <a:buChar char="●"/>
              <a:defRPr sz="1000"/>
            </a:lvl3pPr>
            <a:lvl4pPr marL="1828800" lvl="3" indent="-285750" algn="l">
              <a:spcBef>
                <a:spcPts val="350"/>
              </a:spcBef>
              <a:spcAft>
                <a:spcPts val="0"/>
              </a:spcAft>
              <a:buSzPts val="900"/>
              <a:buChar char="●"/>
              <a:defRPr sz="900"/>
            </a:lvl4pPr>
            <a:lvl5pPr marL="2286000" lvl="4" indent="-285750" algn="l">
              <a:spcBef>
                <a:spcPts val="350"/>
              </a:spcBef>
              <a:spcAft>
                <a:spcPts val="0"/>
              </a:spcAft>
              <a:buSzPts val="900"/>
              <a:buChar char="●"/>
              <a:defRPr sz="900"/>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54" name="Google Shape;154;p116"/>
          <p:cNvSpPr>
            <a:spLocks noGrp="1"/>
          </p:cNvSpPr>
          <p:nvPr>
            <p:ph type="pic" idx="2"/>
          </p:nvPr>
        </p:nvSpPr>
        <p:spPr>
          <a:xfrm>
            <a:off x="228600" y="189968"/>
            <a:ext cx="8686800" cy="4389120"/>
          </a:xfrm>
          <a:prstGeom prst="rect">
            <a:avLst/>
          </a:prstGeom>
          <a:solidFill>
            <a:schemeClr val="dk2"/>
          </a:solidFill>
          <a:ln w="9525" cap="flat" cmpd="sng">
            <a:solidFill>
              <a:schemeClr val="dk1"/>
            </a:solidFill>
            <a:prstDash val="solid"/>
            <a:round/>
            <a:headEnd type="none" w="sm" len="sm"/>
            <a:tailEnd type="none" w="sm" len="sm"/>
          </a:ln>
        </p:spPr>
      </p:sp>
      <p:sp>
        <p:nvSpPr>
          <p:cNvPr id="155" name="Google Shape;155;p11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E2552FC-1B94-4ECA-9BBD-92DE4024FBAE}" type="datetime1">
              <a:rPr lang="en-US" smtClean="0"/>
              <a:t>9/9/2021</a:t>
            </a:fld>
            <a:endParaRPr/>
          </a:p>
        </p:txBody>
      </p:sp>
      <p:sp>
        <p:nvSpPr>
          <p:cNvPr id="156" name="Google Shape;156;p116"/>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1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00" b="0">
                <a:solidFill>
                  <a:schemeClr val="lt1"/>
                </a:solidFill>
                <a:latin typeface="Lucida Sans"/>
                <a:ea typeface="Lucida Sans"/>
                <a:cs typeface="Lucida Sans"/>
                <a:sym typeface="Lucida Sans"/>
              </a:defRPr>
            </a:lvl1pPr>
            <a:lvl2pPr marL="0" lvl="1" indent="0" algn="r">
              <a:spcBef>
                <a:spcPts val="0"/>
              </a:spcBef>
              <a:buNone/>
              <a:defRPr sz="1000" b="0">
                <a:solidFill>
                  <a:schemeClr val="lt1"/>
                </a:solidFill>
                <a:latin typeface="Lucida Sans"/>
                <a:ea typeface="Lucida Sans"/>
                <a:cs typeface="Lucida Sans"/>
                <a:sym typeface="Lucida Sans"/>
              </a:defRPr>
            </a:lvl2pPr>
            <a:lvl3pPr marL="0" lvl="2" indent="0" algn="r">
              <a:spcBef>
                <a:spcPts val="0"/>
              </a:spcBef>
              <a:buNone/>
              <a:defRPr sz="1000" b="0">
                <a:solidFill>
                  <a:schemeClr val="lt1"/>
                </a:solidFill>
                <a:latin typeface="Lucida Sans"/>
                <a:ea typeface="Lucida Sans"/>
                <a:cs typeface="Lucida Sans"/>
                <a:sym typeface="Lucida Sans"/>
              </a:defRPr>
            </a:lvl3pPr>
            <a:lvl4pPr marL="0" lvl="3" indent="0" algn="r">
              <a:spcBef>
                <a:spcPts val="0"/>
              </a:spcBef>
              <a:buNone/>
              <a:defRPr sz="1000" b="0">
                <a:solidFill>
                  <a:schemeClr val="lt1"/>
                </a:solidFill>
                <a:latin typeface="Lucida Sans"/>
                <a:ea typeface="Lucida Sans"/>
                <a:cs typeface="Lucida Sans"/>
                <a:sym typeface="Lucida Sans"/>
              </a:defRPr>
            </a:lvl4pPr>
            <a:lvl5pPr marL="0" lvl="4" indent="0" algn="r">
              <a:spcBef>
                <a:spcPts val="0"/>
              </a:spcBef>
              <a:buNone/>
              <a:defRPr sz="1000" b="0">
                <a:solidFill>
                  <a:schemeClr val="lt1"/>
                </a:solidFill>
                <a:latin typeface="Lucida Sans"/>
                <a:ea typeface="Lucida Sans"/>
                <a:cs typeface="Lucida Sans"/>
                <a:sym typeface="Lucida Sans"/>
              </a:defRPr>
            </a:lvl5pPr>
            <a:lvl6pPr marL="0" lvl="5" indent="0" algn="r">
              <a:spcBef>
                <a:spcPts val="0"/>
              </a:spcBef>
              <a:buNone/>
              <a:defRPr sz="1000" b="0">
                <a:solidFill>
                  <a:schemeClr val="lt1"/>
                </a:solidFill>
                <a:latin typeface="Lucida Sans"/>
                <a:ea typeface="Lucida Sans"/>
                <a:cs typeface="Lucida Sans"/>
                <a:sym typeface="Lucida Sans"/>
              </a:defRPr>
            </a:lvl6pPr>
            <a:lvl7pPr marL="0" lvl="6" indent="0" algn="r">
              <a:spcBef>
                <a:spcPts val="0"/>
              </a:spcBef>
              <a:buNone/>
              <a:defRPr sz="1000" b="0">
                <a:solidFill>
                  <a:schemeClr val="lt1"/>
                </a:solidFill>
                <a:latin typeface="Lucida Sans"/>
                <a:ea typeface="Lucida Sans"/>
                <a:cs typeface="Lucida Sans"/>
                <a:sym typeface="Lucida Sans"/>
              </a:defRPr>
            </a:lvl7pPr>
            <a:lvl8pPr marL="0" lvl="7" indent="0" algn="r">
              <a:spcBef>
                <a:spcPts val="0"/>
              </a:spcBef>
              <a:buNone/>
              <a:defRPr sz="1000" b="0">
                <a:solidFill>
                  <a:schemeClr val="lt1"/>
                </a:solidFill>
                <a:latin typeface="Lucida Sans"/>
                <a:ea typeface="Lucida Sans"/>
                <a:cs typeface="Lucida Sans"/>
                <a:sym typeface="Lucida Sans"/>
              </a:defRPr>
            </a:lvl8pPr>
            <a:lvl9pPr marL="0" lvl="8" indent="0" algn="r">
              <a:spcBef>
                <a:spcPts val="0"/>
              </a:spcBef>
              <a:buNone/>
              <a:defRPr sz="1000" b="0">
                <a:solidFill>
                  <a:schemeClr val="lt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116"/>
          <p:cNvSpPr txBox="1">
            <a:spLocks noGrp="1"/>
          </p:cNvSpPr>
          <p:nvPr>
            <p:ph type="title"/>
          </p:nvPr>
        </p:nvSpPr>
        <p:spPr>
          <a:xfrm>
            <a:off x="228600" y="4865122"/>
            <a:ext cx="8075432" cy="562672"/>
          </a:xfrm>
          <a:prstGeom prst="rect">
            <a:avLst/>
          </a:prstGeom>
          <a:noFill/>
          <a:ln>
            <a:noFill/>
          </a:ln>
        </p:spPr>
        <p:txBody>
          <a:bodyPr spcFirstLastPara="1" wrap="square" lIns="91425" tIns="45700" rIns="91425" bIns="45700" anchor="t" anchorCtr="0">
            <a:normAutofit/>
          </a:bodyPr>
          <a:lstStyle>
            <a:lvl1pPr marR="0" lvl="0" algn="r">
              <a:spcBef>
                <a:spcPts val="0"/>
              </a:spcBef>
              <a:spcAft>
                <a:spcPts val="0"/>
              </a:spcAft>
              <a:buClr>
                <a:schemeClr val="accent1"/>
              </a:buClr>
              <a:buSzPts val="3000"/>
              <a:buFont typeface="Lucida Sans"/>
              <a:buNone/>
              <a:defRPr sz="30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16"/>
          <p:cNvSpPr/>
          <p:nvPr/>
        </p:nvSpPr>
        <p:spPr>
          <a:xfrm>
            <a:off x="716436" y="5001993"/>
            <a:ext cx="3802003" cy="1443111"/>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160" name="Google Shape;160;p116"/>
          <p:cNvSpPr/>
          <p:nvPr/>
        </p:nvSpPr>
        <p:spPr>
          <a:xfrm>
            <a:off x="-53561" y="5785023"/>
            <a:ext cx="3802003" cy="83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161" name="Google Shape;161;p116"/>
          <p:cNvSpPr/>
          <p:nvPr/>
        </p:nvSpPr>
        <p:spPr>
          <a:xfrm>
            <a:off x="-6042" y="5791253"/>
            <a:ext cx="3402314" cy="1080868"/>
          </a:xfrm>
          <a:prstGeom prst="rtTriangle">
            <a:avLst/>
          </a:prstGeom>
          <a:blipFill rotWithShape="1">
            <a:blip r:embed="rId2">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cxnSp>
        <p:nvCxnSpPr>
          <p:cNvPr id="162" name="Google Shape;162;p116"/>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163" name="Google Shape;163;p116"/>
          <p:cNvSpPr/>
          <p:nvPr/>
        </p:nvSpPr>
        <p:spPr>
          <a:xfrm>
            <a:off x="8664112" y="4988440"/>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
        <p:nvSpPr>
          <p:cNvPr id="164" name="Google Shape;164;p116"/>
          <p:cNvSpPr/>
          <p:nvPr/>
        </p:nvSpPr>
        <p:spPr>
          <a:xfrm>
            <a:off x="8477696" y="4988440"/>
            <a:ext cx="182880" cy="228600"/>
          </a:xfrm>
          <a:prstGeom prst="chevron">
            <a:avLst>
              <a:gd name="adj" fmla="val 50000"/>
            </a:avLst>
          </a:prstGeom>
          <a:gradFill>
            <a:gsLst>
              <a:gs pos="0">
                <a:srgbClr val="1488A5"/>
              </a:gs>
              <a:gs pos="72000">
                <a:srgbClr val="4DB7DA"/>
              </a:gs>
              <a:gs pos="100000">
                <a:srgbClr val="7CC2DD"/>
              </a:gs>
            </a:gsLst>
            <a:lin ang="16200000" scaled="0"/>
          </a:gradFill>
          <a:ln w="9525" cap="rnd" cmpd="sng">
            <a:solidFill>
              <a:srgbClr val="20768B"/>
            </a:solidFill>
            <a:prstDash val="solid"/>
            <a:round/>
            <a:headEnd type="none" w="sm" len="sm"/>
            <a:tailEnd type="none" w="sm" len="sm"/>
          </a:ln>
          <a:effectLst>
            <a:outerShdw blurRad="50800" dist="25400" dir="5400000">
              <a:srgbClr val="000000">
                <a:alpha val="45882"/>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Lucida Sans"/>
              <a:ea typeface="Lucida Sans"/>
              <a:cs typeface="Lucida Sans"/>
              <a:sym typeface="Lucida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1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17"/>
          <p:cNvSpPr txBox="1">
            <a:spLocks noGrp="1"/>
          </p:cNvSpPr>
          <p:nvPr>
            <p:ph type="body" idx="1"/>
          </p:nvPr>
        </p:nvSpPr>
        <p:spPr>
          <a:xfrm rot="5400000">
            <a:off x="2378964" y="-440436"/>
            <a:ext cx="4386071" cy="8229600"/>
          </a:xfrm>
          <a:prstGeom prst="rect">
            <a:avLst/>
          </a:prstGeom>
          <a:noFill/>
          <a:ln>
            <a:noFill/>
          </a:ln>
        </p:spPr>
        <p:txBody>
          <a:bodyPr spcFirstLastPara="1" wrap="square" lIns="91425" tIns="45700" rIns="91425" bIns="45700" anchor="t" anchorCtr="0">
            <a:normAutofit/>
          </a:bodyPr>
          <a:lstStyle>
            <a:lvl1pPr marL="457200" lvl="0" indent="-306324" algn="l">
              <a:spcBef>
                <a:spcPts val="400"/>
              </a:spcBef>
              <a:spcAft>
                <a:spcPts val="0"/>
              </a:spcAft>
              <a:buSzPts val="1224"/>
              <a:buChar char="🞂"/>
              <a:defRPr/>
            </a:lvl1pPr>
            <a:lvl2pPr marL="914400" lvl="1" indent="-342900" algn="l">
              <a:spcBef>
                <a:spcPts val="324"/>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68" name="Google Shape;168;p11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BB1A8E7-F49A-4103-BA37-A0AD1C566505}" type="datetime1">
              <a:rPr lang="en-US" smtClean="0"/>
              <a:t>9/9/2021</a:t>
            </a:fld>
            <a:endParaRPr/>
          </a:p>
        </p:txBody>
      </p:sp>
      <p:sp>
        <p:nvSpPr>
          <p:cNvPr id="169" name="Google Shape;169;p11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1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1"/>
        <p:cNvGrpSpPr/>
        <p:nvPr/>
      </p:nvGrpSpPr>
      <p:grpSpPr>
        <a:xfrm>
          <a:off x="0" y="0"/>
          <a:ext cx="0" cy="0"/>
          <a:chOff x="0" y="0"/>
          <a:chExt cx="0" cy="0"/>
        </a:xfrm>
      </p:grpSpPr>
      <p:sp>
        <p:nvSpPr>
          <p:cNvPr id="172" name="Google Shape;172;p118"/>
          <p:cNvSpPr txBox="1">
            <a:spLocks noGrp="1"/>
          </p:cNvSpPr>
          <p:nvPr>
            <p:ph type="title"/>
          </p:nvPr>
        </p:nvSpPr>
        <p:spPr>
          <a:xfrm rot="5400000">
            <a:off x="4936367" y="2182285"/>
            <a:ext cx="5592761" cy="177747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118"/>
          <p:cNvSpPr txBox="1">
            <a:spLocks noGrp="1"/>
          </p:cNvSpPr>
          <p:nvPr>
            <p:ph type="body" idx="1"/>
          </p:nvPr>
        </p:nvSpPr>
        <p:spPr>
          <a:xfrm rot="5400000">
            <a:off x="823120" y="-91279"/>
            <a:ext cx="5592760" cy="6324600"/>
          </a:xfrm>
          <a:prstGeom prst="rect">
            <a:avLst/>
          </a:prstGeom>
          <a:noFill/>
          <a:ln>
            <a:noFill/>
          </a:ln>
        </p:spPr>
        <p:txBody>
          <a:bodyPr spcFirstLastPara="1" wrap="square" lIns="91425" tIns="45700" rIns="91425" bIns="45700" anchor="t" anchorCtr="0">
            <a:normAutofit/>
          </a:bodyPr>
          <a:lstStyle>
            <a:lvl1pPr marL="457200" lvl="0" indent="-306324" algn="l">
              <a:spcBef>
                <a:spcPts val="400"/>
              </a:spcBef>
              <a:spcAft>
                <a:spcPts val="0"/>
              </a:spcAft>
              <a:buSzPts val="1224"/>
              <a:buChar char="🞂"/>
              <a:defRPr/>
            </a:lvl1pPr>
            <a:lvl2pPr marL="914400" lvl="1" indent="-342900" algn="l">
              <a:spcBef>
                <a:spcPts val="324"/>
              </a:spcBef>
              <a:spcAft>
                <a:spcPts val="0"/>
              </a:spcAft>
              <a:buSzPts val="1800"/>
              <a:buChar char="◦"/>
              <a:defRPr/>
            </a:lvl2pPr>
            <a:lvl3pPr marL="1371600" lvl="2" indent="-342900" algn="l">
              <a:spcBef>
                <a:spcPts val="350"/>
              </a:spcBef>
              <a:spcAft>
                <a:spcPts val="0"/>
              </a:spcAft>
              <a:buSzPts val="1800"/>
              <a:buChar char="●"/>
              <a:defRPr/>
            </a:lvl3pPr>
            <a:lvl4pPr marL="1828800" lvl="3" indent="-342900" algn="l">
              <a:spcBef>
                <a:spcPts val="350"/>
              </a:spcBef>
              <a:spcAft>
                <a:spcPts val="0"/>
              </a:spcAft>
              <a:buSzPts val="1800"/>
              <a:buChar char="●"/>
              <a:defRPr/>
            </a:lvl4pPr>
            <a:lvl5pPr marL="2286000" lvl="4" indent="-342900" algn="l">
              <a:spcBef>
                <a:spcPts val="350"/>
              </a:spcBef>
              <a:spcAft>
                <a:spcPts val="0"/>
              </a:spcAft>
              <a:buSzPts val="1800"/>
              <a:buChar char="●"/>
              <a:defRPr/>
            </a:lvl5pPr>
            <a:lvl6pPr marL="2743200" lvl="5" indent="-342900" algn="l">
              <a:spcBef>
                <a:spcPts val="350"/>
              </a:spcBef>
              <a:spcAft>
                <a:spcPts val="0"/>
              </a:spcAft>
              <a:buSzPts val="1800"/>
              <a:buChar char="■"/>
              <a:defRPr/>
            </a:lvl6pPr>
            <a:lvl7pPr marL="3200400" lvl="6" indent="-342900" algn="l">
              <a:spcBef>
                <a:spcPts val="350"/>
              </a:spcBef>
              <a:spcAft>
                <a:spcPts val="0"/>
              </a:spcAft>
              <a:buSzPts val="1800"/>
              <a:buChar char="■"/>
              <a:defRPr/>
            </a:lvl7pPr>
            <a:lvl8pPr marL="3657600" lvl="7" indent="-342900" algn="l">
              <a:spcBef>
                <a:spcPts val="350"/>
              </a:spcBef>
              <a:spcAft>
                <a:spcPts val="0"/>
              </a:spcAft>
              <a:buSzPts val="1800"/>
              <a:buChar char="■"/>
              <a:defRPr/>
            </a:lvl8pPr>
            <a:lvl9pPr marL="4114800" lvl="8" indent="-342900" algn="l">
              <a:spcBef>
                <a:spcPts val="350"/>
              </a:spcBef>
              <a:spcAft>
                <a:spcPts val="0"/>
              </a:spcAft>
              <a:buSzPts val="1800"/>
              <a:buChar char="■"/>
              <a:defRPr/>
            </a:lvl9pPr>
          </a:lstStyle>
          <a:p>
            <a:endParaRPr/>
          </a:p>
        </p:txBody>
      </p:sp>
      <p:sp>
        <p:nvSpPr>
          <p:cNvPr id="174" name="Google Shape;174;p11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EEBA643-B9E5-444C-B486-0AB586B56B0E}" type="datetime1">
              <a:rPr lang="en-US" smtClean="0"/>
              <a:t>9/9/2021</a:t>
            </a:fld>
            <a:endParaRPr/>
          </a:p>
        </p:txBody>
      </p:sp>
      <p:sp>
        <p:nvSpPr>
          <p:cNvPr id="175" name="Google Shape;175;p118"/>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1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0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9D760FF-91B8-4797-869D-7325EAB958EB}" type="datetime1">
              <a:rPr lang="en-US" smtClean="0"/>
              <a:t>9/9/2021</a:t>
            </a:fld>
            <a:endParaRPr/>
          </a:p>
        </p:txBody>
      </p:sp>
      <p:sp>
        <p:nvSpPr>
          <p:cNvPr id="31" name="Google Shape;31;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0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30C3A48-B002-4CE5-BF7C-A19AD1695960}" type="datetime1">
              <a:rPr lang="en-US" smtClean="0"/>
              <a:t>9/9/2021</a:t>
            </a:fld>
            <a:endParaRPr/>
          </a:p>
        </p:txBody>
      </p:sp>
      <p:sp>
        <p:nvSpPr>
          <p:cNvPr id="38" name="Google Shape;38;p1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0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0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0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0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0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D807670-5D91-4276-8011-EAF3AEDC9356}" type="datetime1">
              <a:rPr lang="en-US" smtClean="0"/>
              <a:t>9/9/2021</a:t>
            </a:fld>
            <a:endParaRPr/>
          </a:p>
        </p:txBody>
      </p:sp>
      <p:sp>
        <p:nvSpPr>
          <p:cNvPr id="47" name="Google Shape;47;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819AE22-ED05-4974-B3AF-AAD63D2B7CD6}" type="datetime1">
              <a:rPr lang="en-US" smtClean="0"/>
              <a:t>9/9/2021</a:t>
            </a:fld>
            <a:endParaRPr/>
          </a:p>
        </p:txBody>
      </p:sp>
      <p:sp>
        <p:nvSpPr>
          <p:cNvPr id="52" name="Google Shape;52;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E387853-5167-4CD9-A73E-38D38D8E8979}" type="datetime1">
              <a:rPr lang="en-US" smtClean="0"/>
              <a:t>9/9/2021</a:t>
            </a:fld>
            <a:endParaRPr/>
          </a:p>
        </p:txBody>
      </p:sp>
      <p:sp>
        <p:nvSpPr>
          <p:cNvPr id="56" name="Google Shape;56;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0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A26286B-890A-44D1-9410-FE6224711F56}" type="datetime1">
              <a:rPr lang="en-US" smtClean="0"/>
              <a:t>9/9/2021</a:t>
            </a:fld>
            <a:endParaRPr/>
          </a:p>
        </p:txBody>
      </p:sp>
      <p:sp>
        <p:nvSpPr>
          <p:cNvPr id="63" name="Google Shape;63;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7"/>
          <p:cNvSpPr>
            <a:spLocks noGrp="1"/>
          </p:cNvSpPr>
          <p:nvPr>
            <p:ph type="pic" idx="2"/>
          </p:nvPr>
        </p:nvSpPr>
        <p:spPr>
          <a:xfrm>
            <a:off x="1792288" y="612775"/>
            <a:ext cx="5486400" cy="4114800"/>
          </a:xfrm>
          <a:prstGeom prst="rect">
            <a:avLst/>
          </a:prstGeom>
          <a:noFill/>
          <a:ln>
            <a:noFill/>
          </a:ln>
        </p:spPr>
      </p:sp>
      <p:sp>
        <p:nvSpPr>
          <p:cNvPr id="68" name="Google Shape;68;p10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296FF05-6A7F-4032-868E-AE2961AF2EA5}" type="datetime1">
              <a:rPr lang="en-US" smtClean="0"/>
              <a:t>9/9/2021</a:t>
            </a:fld>
            <a:endParaRPr/>
          </a:p>
        </p:txBody>
      </p:sp>
      <p:sp>
        <p:nvSpPr>
          <p:cNvPr id="70" name="Google Shape;70;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E01486E3-F412-4282-9894-6F3B377814AF}" type="datetime1">
              <a:rPr lang="en-US" smtClean="0"/>
              <a:t>9/9/2021</a:t>
            </a:fld>
            <a:endParaRPr/>
          </a:p>
        </p:txBody>
      </p:sp>
      <p:sp>
        <p:nvSpPr>
          <p:cNvPr id="13" name="Google Shape;13;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97"/>
          <p:cNvSpPr/>
          <p:nvPr/>
        </p:nvSpPr>
        <p:spPr>
          <a:xfrm>
            <a:off x="716436" y="5001993"/>
            <a:ext cx="3802003" cy="1443111"/>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86" name="Google Shape;86;p97"/>
          <p:cNvSpPr/>
          <p:nvPr/>
        </p:nvSpPr>
        <p:spPr>
          <a:xfrm>
            <a:off x="-53561" y="5785023"/>
            <a:ext cx="3802003" cy="83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ucida Sans"/>
              <a:ea typeface="Lucida Sans"/>
              <a:cs typeface="Lucida Sans"/>
              <a:sym typeface="Lucida Sans"/>
            </a:endParaRPr>
          </a:p>
        </p:txBody>
      </p:sp>
      <p:sp>
        <p:nvSpPr>
          <p:cNvPr id="87" name="Google Shape;87;p97"/>
          <p:cNvSpPr/>
          <p:nvPr/>
        </p:nvSpPr>
        <p:spPr>
          <a:xfrm>
            <a:off x="-6042" y="5791253"/>
            <a:ext cx="3402314" cy="1080868"/>
          </a:xfrm>
          <a:prstGeom prst="rtTriangle">
            <a:avLst/>
          </a:prstGeom>
          <a:blipFill rotWithShape="1">
            <a:blip r:embed="rId13">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cida Sans"/>
              <a:ea typeface="Lucida Sans"/>
              <a:cs typeface="Lucida Sans"/>
              <a:sym typeface="Lucida Sans"/>
            </a:endParaRPr>
          </a:p>
        </p:txBody>
      </p:sp>
      <p:cxnSp>
        <p:nvCxnSpPr>
          <p:cNvPr id="88" name="Google Shape;88;p97"/>
          <p:cNvCxnSpPr/>
          <p:nvPr/>
        </p:nvCxnSpPr>
        <p:spPr>
          <a:xfrm>
            <a:off x="-9237" y="5787738"/>
            <a:ext cx="3405509" cy="1084383"/>
          </a:xfrm>
          <a:prstGeom prst="straightConnector1">
            <a:avLst/>
          </a:prstGeom>
          <a:noFill/>
          <a:ln w="12050" cap="flat" cmpd="sng">
            <a:solidFill>
              <a:srgbClr val="93C5D8"/>
            </a:solidFill>
            <a:prstDash val="solid"/>
            <a:miter lim="800000"/>
            <a:headEnd type="none" w="sm" len="sm"/>
            <a:tailEnd type="none" w="sm" len="sm"/>
          </a:ln>
        </p:spPr>
      </p:cxnSp>
      <p:sp>
        <p:nvSpPr>
          <p:cNvPr id="89" name="Google Shape;89;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2"/>
              </a:buClr>
              <a:buSzPts val="4100"/>
              <a:buFont typeface="Lucida Sans"/>
              <a:buNone/>
              <a:defRPr sz="4100" b="1" i="0" u="none" strike="noStrike" cap="none">
                <a:solidFill>
                  <a:schemeClr val="dk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97"/>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lvl1pPr marL="457200" marR="0" lvl="0" indent="-345186" algn="l" rtl="0">
              <a:spcBef>
                <a:spcPts val="400"/>
              </a:spcBef>
              <a:spcAft>
                <a:spcPts val="0"/>
              </a:spcAft>
              <a:buClr>
                <a:schemeClr val="accent1"/>
              </a:buClr>
              <a:buSzPts val="1836"/>
              <a:buFont typeface="Noto Sans Symbols"/>
              <a:buChar char="🞂"/>
              <a:defRPr sz="2700" b="0" i="0" u="none" strike="noStrike" cap="none">
                <a:solidFill>
                  <a:schemeClr val="dk1"/>
                </a:solidFill>
                <a:latin typeface="Lucida Sans"/>
                <a:ea typeface="Lucida Sans"/>
                <a:cs typeface="Lucida Sans"/>
                <a:sym typeface="Lucida Sans"/>
              </a:defRPr>
            </a:lvl1pPr>
            <a:lvl2pPr marL="914400" marR="0" lvl="1" indent="-374650" algn="l" rtl="0">
              <a:spcBef>
                <a:spcPts val="324"/>
              </a:spcBef>
              <a:spcAft>
                <a:spcPts val="0"/>
              </a:spcAft>
              <a:buClr>
                <a:schemeClr val="accent1"/>
              </a:buClr>
              <a:buSzPts val="2300"/>
              <a:buFont typeface="Verdana"/>
              <a:buChar char="◦"/>
              <a:defRPr sz="2300" b="0" i="0" u="none" strike="noStrike" cap="none">
                <a:solidFill>
                  <a:schemeClr val="dk1"/>
                </a:solidFill>
                <a:latin typeface="Lucida Sans"/>
                <a:ea typeface="Lucida Sans"/>
                <a:cs typeface="Lucida Sans"/>
                <a:sym typeface="Lucida Sans"/>
              </a:defRPr>
            </a:lvl2pPr>
            <a:lvl3pPr marL="1371600" marR="0" lvl="2" indent="-361950" algn="l" rtl="0">
              <a:spcBef>
                <a:spcPts val="350"/>
              </a:spcBef>
              <a:spcAft>
                <a:spcPts val="0"/>
              </a:spcAft>
              <a:buClr>
                <a:schemeClr val="accent2"/>
              </a:buClr>
              <a:buSzPts val="2100"/>
              <a:buFont typeface="Noto Sans Symbols"/>
              <a:buChar char="●"/>
              <a:defRPr sz="2100" b="0" i="0" u="none" strike="noStrike" cap="none">
                <a:solidFill>
                  <a:schemeClr val="dk1"/>
                </a:solidFill>
                <a:latin typeface="Lucida Sans"/>
                <a:ea typeface="Lucida Sans"/>
                <a:cs typeface="Lucida Sans"/>
                <a:sym typeface="Lucida Sans"/>
              </a:defRPr>
            </a:lvl3pPr>
            <a:lvl4pPr marL="1828800" marR="0" lvl="3" indent="-349250" algn="l" rtl="0">
              <a:spcBef>
                <a:spcPts val="350"/>
              </a:spcBef>
              <a:spcAft>
                <a:spcPts val="0"/>
              </a:spcAft>
              <a:buClr>
                <a:schemeClr val="accent2"/>
              </a:buClr>
              <a:buSzPts val="1900"/>
              <a:buFont typeface="Noto Sans Symbols"/>
              <a:buChar char="●"/>
              <a:defRPr sz="1900" b="0" i="0" u="none" strike="noStrike" cap="none">
                <a:solidFill>
                  <a:schemeClr val="dk1"/>
                </a:solidFill>
                <a:latin typeface="Lucida Sans"/>
                <a:ea typeface="Lucida Sans"/>
                <a:cs typeface="Lucida Sans"/>
                <a:sym typeface="Lucida Sans"/>
              </a:defRPr>
            </a:lvl4pPr>
            <a:lvl5pPr marL="2286000" marR="0" lvl="4" indent="-342900" algn="l" rtl="0">
              <a:spcBef>
                <a:spcPts val="350"/>
              </a:spcBef>
              <a:spcAft>
                <a:spcPts val="0"/>
              </a:spcAft>
              <a:buClr>
                <a:schemeClr val="accent2"/>
              </a:buClr>
              <a:buSzPts val="1800"/>
              <a:buFont typeface="Noto Sans Symbols"/>
              <a:buChar char="●"/>
              <a:defRPr sz="1800" b="0" i="0" u="none" strike="noStrike" cap="none">
                <a:solidFill>
                  <a:schemeClr val="dk1"/>
                </a:solidFill>
                <a:latin typeface="Lucida Sans"/>
                <a:ea typeface="Lucida Sans"/>
                <a:cs typeface="Lucida Sans"/>
                <a:sym typeface="Lucida Sans"/>
              </a:defRPr>
            </a:lvl5pPr>
            <a:lvl6pPr marL="2743200" marR="0" lvl="5" indent="-342900" algn="l" rtl="0">
              <a:spcBef>
                <a:spcPts val="350"/>
              </a:spcBef>
              <a:spcAft>
                <a:spcPts val="0"/>
              </a:spcAft>
              <a:buClr>
                <a:schemeClr val="accent3"/>
              </a:buClr>
              <a:buSzPts val="1800"/>
              <a:buFont typeface="Noto Sans Symbols"/>
              <a:buChar char="■"/>
              <a:defRPr sz="1800" b="0" i="0" u="none" strike="noStrike" cap="none">
                <a:solidFill>
                  <a:schemeClr val="dk1"/>
                </a:solidFill>
                <a:latin typeface="Lucida Sans"/>
                <a:ea typeface="Lucida Sans"/>
                <a:cs typeface="Lucida Sans"/>
                <a:sym typeface="Lucida Sans"/>
              </a:defRPr>
            </a:lvl6pPr>
            <a:lvl7pPr marL="3200400" marR="0" lvl="6"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7pPr>
            <a:lvl8pPr marL="3657600" marR="0" lvl="7"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8pPr>
            <a:lvl9pPr marL="4114800" marR="0" lvl="8" indent="-330200" algn="l" rtl="0">
              <a:spcBef>
                <a:spcPts val="350"/>
              </a:spcBef>
              <a:spcAft>
                <a:spcPts val="0"/>
              </a:spcAft>
              <a:buClr>
                <a:schemeClr val="accent3"/>
              </a:buClr>
              <a:buSzPts val="1600"/>
              <a:buFont typeface="Noto Sans Symbols"/>
              <a:buChar char="■"/>
              <a:defRPr sz="1600" b="0" i="0" u="none" strike="noStrike" cap="none">
                <a:solidFill>
                  <a:schemeClr val="dk1"/>
                </a:solidFill>
                <a:latin typeface="Lucida Sans"/>
                <a:ea typeface="Lucida Sans"/>
                <a:cs typeface="Lucida Sans"/>
                <a:sym typeface="Lucida Sans"/>
              </a:defRPr>
            </a:lvl9pPr>
          </a:lstStyle>
          <a:p>
            <a:endParaRPr/>
          </a:p>
        </p:txBody>
      </p:sp>
      <p:sp>
        <p:nvSpPr>
          <p:cNvPr id="91" name="Google Shape;91;p9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a:solidFill>
                  <a:schemeClr val="dk1"/>
                </a:solidFill>
                <a:latin typeface="Lucida Sans"/>
                <a:ea typeface="Lucida Sans"/>
                <a:cs typeface="Lucida Sans"/>
                <a:sym typeface="Lucida Sans"/>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fld id="{10DB9DC5-09B2-4111-B8CB-99C1EEED5A5F}" type="datetime1">
              <a:rPr lang="en-US" smtClean="0"/>
              <a:t>9/9/2021</a:t>
            </a:fld>
            <a:endParaRPr/>
          </a:p>
        </p:txBody>
      </p:sp>
      <p:sp>
        <p:nvSpPr>
          <p:cNvPr id="92" name="Google Shape;92;p97"/>
          <p:cNvSpPr txBox="1">
            <a:spLocks noGrp="1"/>
          </p:cNvSpPr>
          <p:nvPr>
            <p:ph type="ftr" idx="11"/>
          </p:nvPr>
        </p:nvSpPr>
        <p:spPr>
          <a:xfrm>
            <a:off x="4380072" y="6407944"/>
            <a:ext cx="2350681" cy="365125"/>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000">
                <a:solidFill>
                  <a:schemeClr val="dk1"/>
                </a:solidFill>
                <a:latin typeface="Lucida Sans"/>
                <a:ea typeface="Lucida Sans"/>
                <a:cs typeface="Lucida Sans"/>
                <a:sym typeface="Lucida Sans"/>
              </a:defRPr>
            </a:lvl1pPr>
            <a:lvl2pPr marR="0" lvl="1"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400"/>
              <a:buNone/>
              <a:defRPr sz="1800" b="0" i="0" u="none" strike="noStrike" cap="none">
                <a:solidFill>
                  <a:schemeClr val="dk1"/>
                </a:solidFill>
                <a:latin typeface="Lucida Sans"/>
                <a:ea typeface="Lucida Sans"/>
                <a:cs typeface="Lucida Sans"/>
                <a:sym typeface="Lucida Sans"/>
              </a:defRPr>
            </a:lvl9pPr>
          </a:lstStyle>
          <a:p>
            <a:endParaRPr/>
          </a:p>
        </p:txBody>
      </p:sp>
      <p:sp>
        <p:nvSpPr>
          <p:cNvPr id="93" name="Google Shape;93;p9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a:solidFill>
                  <a:schemeClr val="dk1"/>
                </a:solidFill>
                <a:latin typeface="Lucida Sans"/>
                <a:ea typeface="Lucida Sans"/>
                <a:cs typeface="Lucida Sans"/>
                <a:sym typeface="Lucida Sans"/>
              </a:defRPr>
            </a:lvl1pPr>
            <a:lvl2pPr marL="0" marR="0" lvl="1" indent="0" algn="r" rtl="0">
              <a:spcBef>
                <a:spcPts val="0"/>
              </a:spcBef>
              <a:buNone/>
              <a:defRPr sz="1000" b="0">
                <a:solidFill>
                  <a:schemeClr val="dk1"/>
                </a:solidFill>
                <a:latin typeface="Lucida Sans"/>
                <a:ea typeface="Lucida Sans"/>
                <a:cs typeface="Lucida Sans"/>
                <a:sym typeface="Lucida Sans"/>
              </a:defRPr>
            </a:lvl2pPr>
            <a:lvl3pPr marL="0" marR="0" lvl="2" indent="0" algn="r" rtl="0">
              <a:spcBef>
                <a:spcPts val="0"/>
              </a:spcBef>
              <a:buNone/>
              <a:defRPr sz="1000" b="0">
                <a:solidFill>
                  <a:schemeClr val="dk1"/>
                </a:solidFill>
                <a:latin typeface="Lucida Sans"/>
                <a:ea typeface="Lucida Sans"/>
                <a:cs typeface="Lucida Sans"/>
                <a:sym typeface="Lucida Sans"/>
              </a:defRPr>
            </a:lvl3pPr>
            <a:lvl4pPr marL="0" marR="0" lvl="3" indent="0" algn="r" rtl="0">
              <a:spcBef>
                <a:spcPts val="0"/>
              </a:spcBef>
              <a:buNone/>
              <a:defRPr sz="1000" b="0">
                <a:solidFill>
                  <a:schemeClr val="dk1"/>
                </a:solidFill>
                <a:latin typeface="Lucida Sans"/>
                <a:ea typeface="Lucida Sans"/>
                <a:cs typeface="Lucida Sans"/>
                <a:sym typeface="Lucida Sans"/>
              </a:defRPr>
            </a:lvl4pPr>
            <a:lvl5pPr marL="0" marR="0" lvl="4" indent="0" algn="r" rtl="0">
              <a:spcBef>
                <a:spcPts val="0"/>
              </a:spcBef>
              <a:buNone/>
              <a:defRPr sz="1000" b="0">
                <a:solidFill>
                  <a:schemeClr val="dk1"/>
                </a:solidFill>
                <a:latin typeface="Lucida Sans"/>
                <a:ea typeface="Lucida Sans"/>
                <a:cs typeface="Lucida Sans"/>
                <a:sym typeface="Lucida Sans"/>
              </a:defRPr>
            </a:lvl5pPr>
            <a:lvl6pPr marL="0" marR="0" lvl="5" indent="0" algn="r" rtl="0">
              <a:spcBef>
                <a:spcPts val="0"/>
              </a:spcBef>
              <a:buNone/>
              <a:defRPr sz="1000" b="0">
                <a:solidFill>
                  <a:schemeClr val="dk1"/>
                </a:solidFill>
                <a:latin typeface="Lucida Sans"/>
                <a:ea typeface="Lucida Sans"/>
                <a:cs typeface="Lucida Sans"/>
                <a:sym typeface="Lucida Sans"/>
              </a:defRPr>
            </a:lvl6pPr>
            <a:lvl7pPr marL="0" marR="0" lvl="6" indent="0" algn="r" rtl="0">
              <a:spcBef>
                <a:spcPts val="0"/>
              </a:spcBef>
              <a:buNone/>
              <a:defRPr sz="1000" b="0">
                <a:solidFill>
                  <a:schemeClr val="dk1"/>
                </a:solidFill>
                <a:latin typeface="Lucida Sans"/>
                <a:ea typeface="Lucida Sans"/>
                <a:cs typeface="Lucida Sans"/>
                <a:sym typeface="Lucida Sans"/>
              </a:defRPr>
            </a:lvl7pPr>
            <a:lvl8pPr marL="0" marR="0" lvl="7" indent="0" algn="r" rtl="0">
              <a:spcBef>
                <a:spcPts val="0"/>
              </a:spcBef>
              <a:buNone/>
              <a:defRPr sz="1000" b="0">
                <a:solidFill>
                  <a:schemeClr val="dk1"/>
                </a:solidFill>
                <a:latin typeface="Lucida Sans"/>
                <a:ea typeface="Lucida Sans"/>
                <a:cs typeface="Lucida Sans"/>
                <a:sym typeface="Lucida Sans"/>
              </a:defRPr>
            </a:lvl8pPr>
            <a:lvl9pPr marL="0" marR="0" lvl="8" indent="0" algn="r" rtl="0">
              <a:spcBef>
                <a:spcPts val="0"/>
              </a:spcBef>
              <a:buNone/>
              <a:defRPr sz="1000" b="0">
                <a:solidFill>
                  <a:schemeClr val="dk1"/>
                </a:solidFill>
                <a:latin typeface="Lucida Sans"/>
                <a:ea typeface="Lucida Sans"/>
                <a:cs typeface="Lucida Sans"/>
                <a:sym typeface="Lucida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 </a:t>
            </a:r>
            <a:endParaRPr/>
          </a:p>
        </p:txBody>
      </p:sp>
      <p:pic>
        <p:nvPicPr>
          <p:cNvPr id="182" name="Google Shape;182;p1" descr="C:\Users\Mohammad Hamid\Downloads\BackGroun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83" name="Google Shape;183;p1"/>
          <p:cNvSpPr txBox="1"/>
          <p:nvPr/>
        </p:nvSpPr>
        <p:spPr>
          <a:xfrm>
            <a:off x="1524000" y="2971800"/>
            <a:ext cx="657295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0" i="0" u="none" strike="noStrike" cap="none">
                <a:solidFill>
                  <a:schemeClr val="lt1"/>
                </a:solidFill>
                <a:latin typeface="Arial"/>
                <a:ea typeface="Arial"/>
                <a:cs typeface="Arial"/>
                <a:sym typeface="Arial"/>
              </a:rPr>
              <a:t>Basics of Cryptography</a:t>
            </a:r>
            <a:endParaRPr sz="5400">
              <a:solidFill>
                <a:schemeClr val="lt1"/>
              </a:solidFill>
              <a:latin typeface="Arial"/>
              <a:ea typeface="Arial"/>
              <a:cs typeface="Arial"/>
              <a:sym typeface="Arial"/>
            </a:endParaRPr>
          </a:p>
        </p:txBody>
      </p:sp>
      <p:sp>
        <p:nvSpPr>
          <p:cNvPr id="184" name="Google Shape;184;p1"/>
          <p:cNvSpPr txBox="1"/>
          <p:nvPr/>
        </p:nvSpPr>
        <p:spPr>
          <a:xfrm>
            <a:off x="609600" y="381000"/>
            <a:ext cx="82296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6600">
              <a:solidFill>
                <a:schemeClr val="lt1"/>
              </a:solidFill>
              <a:latin typeface="Arial"/>
              <a:ea typeface="Arial"/>
              <a:cs typeface="Arial"/>
              <a:sym typeface="Arial"/>
            </a:endParaRPr>
          </a:p>
        </p:txBody>
      </p:sp>
      <p:sp>
        <p:nvSpPr>
          <p:cNvPr id="185" name="Google Shape;185;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92C8AC-2045-4197-BD99-DD1D2E70DE1C}" type="datetime1">
              <a:rPr lang="en-US" smtClean="0"/>
              <a:t>9/9/2021</a:t>
            </a:fld>
            <a:endParaRPr/>
          </a:p>
        </p:txBody>
      </p:sp>
      <p:sp>
        <p:nvSpPr>
          <p:cNvPr id="187" name="Google Shape;18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0"/>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   </a:t>
            </a:r>
            <a:endParaRPr/>
          </a:p>
        </p:txBody>
      </p:sp>
      <p:sp>
        <p:nvSpPr>
          <p:cNvPr id="270" name="Google Shape;270;p1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51F6EA3-7FE5-4B92-A3B9-88F180C03DC9}" type="datetime1">
              <a:rPr lang="en-US" smtClean="0"/>
              <a:t>9/9/2021</a:t>
            </a:fld>
            <a:endParaRPr/>
          </a:p>
        </p:txBody>
      </p:sp>
      <p:sp>
        <p:nvSpPr>
          <p:cNvPr id="272" name="Google Shape;272;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Security Attacks </a:t>
            </a:r>
            <a:endParaRPr/>
          </a:p>
        </p:txBody>
      </p:sp>
      <p:pic>
        <p:nvPicPr>
          <p:cNvPr id="273" name="Google Shape;273;p10"/>
          <p:cNvPicPr preferRelativeResize="0"/>
          <p:nvPr/>
        </p:nvPicPr>
        <p:blipFill rotWithShape="1">
          <a:blip r:embed="rId3">
            <a:alphaModFix/>
          </a:blip>
          <a:srcRect/>
          <a:stretch/>
        </p:blipFill>
        <p:spPr>
          <a:xfrm>
            <a:off x="1309688" y="1295400"/>
            <a:ext cx="6691312" cy="4433888"/>
          </a:xfrm>
          <a:prstGeom prst="rect">
            <a:avLst/>
          </a:prstGeom>
          <a:noFill/>
          <a:ln>
            <a:noFill/>
          </a:ln>
        </p:spPr>
      </p:pic>
      <p:sp>
        <p:nvSpPr>
          <p:cNvPr id="274" name="Google Shape;274;p10"/>
          <p:cNvSpPr txBox="1"/>
          <p:nvPr/>
        </p:nvSpPr>
        <p:spPr>
          <a:xfrm>
            <a:off x="1632745" y="5791200"/>
            <a:ext cx="606345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Taxonomy of security attacks</a:t>
            </a:r>
            <a:endParaRPr sz="2800" b="1" i="1">
              <a:solidFill>
                <a:schemeClr val="dk1"/>
              </a:solidFill>
              <a:latin typeface="Times New Roman"/>
              <a:ea typeface="Times New Roman"/>
              <a:cs typeface="Times New Roman"/>
              <a:sym typeface="Times New Roman"/>
            </a:endParaRPr>
          </a:p>
        </p:txBody>
      </p:sp>
      <p:sp>
        <p:nvSpPr>
          <p:cNvPr id="275" name="Google Shape;275;p1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1"/>
          <p:cNvSpPr txBox="1">
            <a:spLocks noGrp="1"/>
          </p:cNvSpPr>
          <p:nvPr>
            <p:ph type="body" idx="1"/>
          </p:nvPr>
        </p:nvSpPr>
        <p:spPr>
          <a:xfrm>
            <a:off x="304800" y="457200"/>
            <a:ext cx="8229600" cy="5257800"/>
          </a:xfrm>
          <a:prstGeom prst="rect">
            <a:avLst/>
          </a:prstGeom>
          <a:noFill/>
          <a:ln>
            <a:noFill/>
          </a:ln>
        </p:spPr>
        <p:txBody>
          <a:bodyPr spcFirstLastPara="1" wrap="square" lIns="91425" tIns="45700" rIns="91425" bIns="45700" anchor="t" anchorCtr="0">
            <a:normAutofit lnSpcReduction="10000"/>
          </a:bodyPr>
          <a:lstStyle/>
          <a:p>
            <a:pPr marL="365760" lvl="0" indent="-256032" algn="l" rtl="0">
              <a:spcBef>
                <a:spcPts val="0"/>
              </a:spcBef>
              <a:spcAft>
                <a:spcPts val="0"/>
              </a:spcAft>
              <a:buSzPts val="1836"/>
              <a:buNone/>
            </a:pPr>
            <a:r>
              <a:rPr lang="en-US" dirty="0">
                <a:latin typeface="Times New Roman"/>
                <a:ea typeface="Times New Roman"/>
                <a:cs typeface="Times New Roman"/>
                <a:sym typeface="Times New Roman"/>
              </a:rPr>
              <a:t>		</a:t>
            </a:r>
            <a:r>
              <a:rPr lang="en-US" sz="3200" b="1" i="1" dirty="0">
                <a:latin typeface="Times New Roman"/>
                <a:ea typeface="Times New Roman"/>
                <a:cs typeface="Times New Roman"/>
                <a:sym typeface="Times New Roman"/>
              </a:rPr>
              <a:t>Attacks Threatening Confidentiality</a:t>
            </a:r>
            <a:endParaRPr dirty="0"/>
          </a:p>
          <a:p>
            <a:pPr marL="365760" lvl="0" indent="-139446" algn="l" rtl="0">
              <a:spcBef>
                <a:spcPts val="400"/>
              </a:spcBef>
              <a:spcAft>
                <a:spcPts val="0"/>
              </a:spcAft>
              <a:buSzPts val="1836"/>
              <a:buNone/>
            </a:pPr>
            <a:endParaRPr dirty="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b="1" dirty="0">
                <a:solidFill>
                  <a:srgbClr val="00B0F0"/>
                </a:solidFill>
                <a:latin typeface="Times New Roman"/>
                <a:ea typeface="Times New Roman"/>
                <a:cs typeface="Times New Roman"/>
                <a:sym typeface="Times New Roman"/>
              </a:rPr>
              <a:t>Snooping</a:t>
            </a:r>
            <a:r>
              <a:rPr lang="en-US" sz="2800" dirty="0">
                <a:latin typeface="Times New Roman"/>
                <a:ea typeface="Times New Roman"/>
                <a:cs typeface="Times New Roman"/>
                <a:sym typeface="Times New Roman"/>
              </a:rPr>
              <a:t> refers to unauthorized access to or interception of data.</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Traffic analysis  </a:t>
            </a:r>
            <a:r>
              <a:rPr lang="en-US" sz="2800" dirty="0">
                <a:latin typeface="Times New Roman"/>
                <a:ea typeface="Times New Roman"/>
                <a:cs typeface="Times New Roman"/>
                <a:sym typeface="Times New Roman"/>
              </a:rPr>
              <a:t>refers to obtaining some other type of information by monitoring online traffic. </a:t>
            </a:r>
            <a:endParaRPr dirty="0"/>
          </a:p>
          <a:p>
            <a:pPr marL="365760" lvl="0" indent="-139446" algn="l" rtl="0">
              <a:spcBef>
                <a:spcPts val="400"/>
              </a:spcBef>
              <a:spcAft>
                <a:spcPts val="0"/>
              </a:spcAft>
              <a:buSzPts val="1836"/>
              <a:buNone/>
            </a:pPr>
            <a:endParaRPr dirty="0">
              <a:latin typeface="Times New Roman"/>
              <a:ea typeface="Times New Roman"/>
              <a:cs typeface="Times New Roman"/>
              <a:sym typeface="Times New Roman"/>
            </a:endParaRPr>
          </a:p>
          <a:p>
            <a:pPr marL="365760" lvl="0" indent="-256032" algn="l" rtl="0">
              <a:spcBef>
                <a:spcPts val="400"/>
              </a:spcBef>
              <a:spcAft>
                <a:spcPts val="0"/>
              </a:spcAft>
              <a:buSzPts val="1836"/>
              <a:buNone/>
            </a:pPr>
            <a:r>
              <a:rPr lang="en-US" dirty="0">
                <a:latin typeface="Times New Roman"/>
                <a:ea typeface="Times New Roman"/>
                <a:cs typeface="Times New Roman"/>
                <a:sym typeface="Times New Roman"/>
              </a:rPr>
              <a:t>		</a:t>
            </a:r>
            <a:r>
              <a:rPr lang="en-US" sz="3200" b="1" i="1" dirty="0">
                <a:latin typeface="Times New Roman"/>
                <a:ea typeface="Times New Roman"/>
                <a:cs typeface="Times New Roman"/>
                <a:sym typeface="Times New Roman"/>
              </a:rPr>
              <a:t>Attacks Threatening Availability</a:t>
            </a:r>
            <a:endParaRPr dirty="0"/>
          </a:p>
          <a:p>
            <a:pPr marL="365760" lvl="0" indent="-139446" algn="l" rtl="0">
              <a:spcBef>
                <a:spcPts val="400"/>
              </a:spcBef>
              <a:spcAft>
                <a:spcPts val="0"/>
              </a:spcAft>
              <a:buSzPts val="1836"/>
              <a:buNone/>
            </a:pPr>
            <a:endParaRPr dirty="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b="1" dirty="0">
                <a:solidFill>
                  <a:srgbClr val="00B0F0"/>
                </a:solidFill>
                <a:latin typeface="Times New Roman"/>
                <a:ea typeface="Times New Roman"/>
                <a:cs typeface="Times New Roman"/>
                <a:sym typeface="Times New Roman"/>
              </a:rPr>
              <a:t>Denial of service (DoS)</a:t>
            </a:r>
            <a:r>
              <a:rPr lang="en-US" sz="2800" b="1" dirty="0">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is a very common attack. It may slow down or totally interrupt the service of a system. </a:t>
            </a:r>
            <a:endParaRPr dirty="0"/>
          </a:p>
          <a:p>
            <a:pPr marL="365760" lvl="0" indent="-139446" algn="l" rtl="0">
              <a:spcBef>
                <a:spcPts val="400"/>
              </a:spcBef>
              <a:spcAft>
                <a:spcPts val="0"/>
              </a:spcAft>
              <a:buSzPts val="1836"/>
              <a:buNone/>
            </a:pPr>
            <a:endParaRPr dirty="0">
              <a:latin typeface="Times New Roman"/>
              <a:ea typeface="Times New Roman"/>
              <a:cs typeface="Times New Roman"/>
              <a:sym typeface="Times New Roman"/>
            </a:endParaRPr>
          </a:p>
        </p:txBody>
      </p:sp>
      <p:sp>
        <p:nvSpPr>
          <p:cNvPr id="281" name="Google Shape;281;p1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C85C413D-C2B1-4A49-ABA2-FF5BB1CF5D81}" type="datetime1">
              <a:rPr lang="en-US" smtClean="0"/>
              <a:t>9/9/2021</a:t>
            </a:fld>
            <a:endParaRPr/>
          </a:p>
        </p:txBody>
      </p:sp>
      <p:sp>
        <p:nvSpPr>
          <p:cNvPr id="283" name="Google Shape;283;p1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2"/>
          <p:cNvSpPr txBox="1">
            <a:spLocks noGrp="1"/>
          </p:cNvSpPr>
          <p:nvPr>
            <p:ph type="body" idx="1"/>
          </p:nvPr>
        </p:nvSpPr>
        <p:spPr>
          <a:xfrm>
            <a:off x="457200" y="228600"/>
            <a:ext cx="8229600" cy="5778691"/>
          </a:xfrm>
          <a:prstGeom prst="rect">
            <a:avLst/>
          </a:prstGeom>
          <a:noFill/>
          <a:ln>
            <a:noFill/>
          </a:ln>
        </p:spPr>
        <p:txBody>
          <a:bodyPr spcFirstLastPara="1" wrap="square" lIns="91425" tIns="45700" rIns="91425" bIns="45700" anchor="t" anchorCtr="0">
            <a:normAutofit lnSpcReduction="10000"/>
          </a:bodyPr>
          <a:lstStyle/>
          <a:p>
            <a:pPr marL="566928" lvl="0" indent="-457200" algn="l" rtl="0">
              <a:spcBef>
                <a:spcPts val="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 </a:t>
            </a:r>
            <a:r>
              <a:rPr lang="en-US" sz="3200" b="1" i="1" dirty="0">
                <a:latin typeface="Times New Roman"/>
                <a:ea typeface="Times New Roman"/>
                <a:cs typeface="Times New Roman"/>
                <a:sym typeface="Times New Roman"/>
              </a:rPr>
              <a:t>Attacks Threatening Integrity</a:t>
            </a:r>
            <a:endParaRPr dirty="0"/>
          </a:p>
          <a:p>
            <a:pPr marL="566928" lvl="0" indent="-457200" algn="l" rtl="0">
              <a:spcBef>
                <a:spcPts val="400"/>
              </a:spcBef>
              <a:spcAft>
                <a:spcPts val="0"/>
              </a:spcAft>
              <a:buSzPts val="2176"/>
              <a:buFont typeface="Arial" panose="020B0604020202020204" pitchFamily="34" charset="0"/>
              <a:buChar char="•"/>
            </a:pPr>
            <a:endParaRPr sz="32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Modification</a:t>
            </a:r>
            <a:r>
              <a:rPr lang="en-US" sz="2800" dirty="0">
                <a:latin typeface="Times New Roman"/>
                <a:ea typeface="Times New Roman"/>
                <a:cs typeface="Times New Roman"/>
                <a:sym typeface="Times New Roman"/>
              </a:rPr>
              <a:t> means that the attacker intercepts the message and changes it.</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Masquerading or spoofing</a:t>
            </a:r>
            <a:r>
              <a:rPr lang="en-US" sz="2800" dirty="0">
                <a:solidFill>
                  <a:srgbClr val="00B0F0"/>
                </a:solidFill>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happens when the attacker impersonates somebody else.</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Replaying</a:t>
            </a:r>
            <a:r>
              <a:rPr lang="en-US" sz="2800" dirty="0">
                <a:latin typeface="Times New Roman"/>
                <a:ea typeface="Times New Roman"/>
                <a:cs typeface="Times New Roman"/>
                <a:sym typeface="Times New Roman"/>
              </a:rPr>
              <a:t> means the attacker obtains a copy </a:t>
            </a:r>
            <a:br>
              <a:rPr lang="en-US" sz="28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of a message sent by a user and later tries to replay it. </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Repudiation</a:t>
            </a:r>
            <a:r>
              <a:rPr lang="en-US" sz="2800" dirty="0">
                <a:latin typeface="Times New Roman"/>
                <a:ea typeface="Times New Roman"/>
                <a:cs typeface="Times New Roman"/>
                <a:sym typeface="Times New Roman"/>
              </a:rPr>
              <a:t> means that  sender of the message might later deny that she has sent the message; the receiver of the message might later deny that he has received the message.</a:t>
            </a:r>
            <a:endParaRPr dirty="0"/>
          </a:p>
          <a:p>
            <a:pPr marL="687832"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a:p>
            <a:pPr marL="687832"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a:p>
            <a:pPr marL="687832"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p:txBody>
      </p:sp>
      <p:sp>
        <p:nvSpPr>
          <p:cNvPr id="289" name="Google Shape;289;p1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32E63A0-F2F9-4D59-B1C1-3373CD4E88A1}" type="datetime1">
              <a:rPr lang="en-US" smtClean="0"/>
              <a:t>9/9/2021</a:t>
            </a:fld>
            <a:endParaRPr/>
          </a:p>
        </p:txBody>
      </p:sp>
      <p:sp>
        <p:nvSpPr>
          <p:cNvPr id="291" name="Google Shape;291;p1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5957543-1A71-4765-9F13-DAC844F4D1D9}" type="datetime1">
              <a:rPr lang="en-US" smtClean="0"/>
              <a:t>9/9/2021</a:t>
            </a:fld>
            <a:endParaRPr/>
          </a:p>
        </p:txBody>
      </p:sp>
      <p:sp>
        <p:nvSpPr>
          <p:cNvPr id="298" name="Google Shape;298;p1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299" name="Google Shape;299;p13"/>
          <p:cNvSpPr txBox="1">
            <a:spLocks noGrp="1"/>
          </p:cNvSpPr>
          <p:nvPr>
            <p:ph type="title"/>
          </p:nvPr>
        </p:nvSpPr>
        <p:spPr>
          <a:xfrm>
            <a:off x="457200" y="1493838"/>
            <a:ext cx="8229600" cy="3687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7200"/>
              <a:buFont typeface="Lucida Sans"/>
              <a:buNone/>
            </a:pPr>
            <a:r>
              <a:rPr lang="en-US" sz="7200"/>
              <a:t>Security Services and Mechanisms</a:t>
            </a:r>
            <a:endParaRPr sz="7200"/>
          </a:p>
        </p:txBody>
      </p:sp>
      <p:pic>
        <p:nvPicPr>
          <p:cNvPr id="300" name="Google Shape;300;p13"/>
          <p:cNvPicPr preferRelativeResize="0"/>
          <p:nvPr/>
        </p:nvPicPr>
        <p:blipFill rotWithShape="1">
          <a:blip r:embed="rId3">
            <a:alphaModFix/>
          </a:blip>
          <a:srcRect/>
          <a:stretch/>
        </p:blipFill>
        <p:spPr>
          <a:xfrm>
            <a:off x="6038850" y="4495800"/>
            <a:ext cx="2571750" cy="18224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4"/>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ctr" anchorCtr="0">
            <a:normAutofit/>
          </a:bodyPr>
          <a:lstStyle/>
          <a:p>
            <a:pPr marL="566928" lvl="0" indent="-457200" algn="l" rtl="0">
              <a:spcBef>
                <a:spcPts val="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ITU-T (International Telecommunication Union-Telecommunication) provides some security services and some mechanisms to implement those services. Security services and mechanisms are closely related because a mechanism or combination of mechanisms are used to provide a service.</a:t>
            </a:r>
            <a:endParaRPr dirty="0"/>
          </a:p>
        </p:txBody>
      </p:sp>
      <p:sp>
        <p:nvSpPr>
          <p:cNvPr id="306" name="Google Shape;306;p1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F83970A-BD68-4BD9-9DD7-6BA972B996A1}" type="datetime1">
              <a:rPr lang="en-US" smtClean="0"/>
              <a:t>9/9/2021</a:t>
            </a:fld>
            <a:endParaRPr/>
          </a:p>
        </p:txBody>
      </p:sp>
      <p:sp>
        <p:nvSpPr>
          <p:cNvPr id="308" name="Google Shape;30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Services and Mechanism </a:t>
            </a:r>
            <a:endParaRPr/>
          </a:p>
        </p:txBody>
      </p:sp>
      <p:sp>
        <p:nvSpPr>
          <p:cNvPr id="309" name="Google Shape;309;p1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5"/>
          <p:cNvSpPr txBox="1">
            <a:spLocks noGrp="1"/>
          </p:cNvSpPr>
          <p:nvPr>
            <p:ph type="body" idx="1"/>
          </p:nvPr>
        </p:nvSpPr>
        <p:spPr>
          <a:xfrm>
            <a:off x="457200" y="4127309"/>
            <a:ext cx="8229600" cy="1892491"/>
          </a:xfrm>
          <a:prstGeom prst="rect">
            <a:avLst/>
          </a:prstGeom>
          <a:noFill/>
          <a:ln>
            <a:noFill/>
          </a:ln>
        </p:spPr>
        <p:txBody>
          <a:bodyPr spcFirstLastPara="1" wrap="square" lIns="91425" tIns="45700" rIns="91425" bIns="45700" anchor="t" anchorCtr="0">
            <a:normAutofit/>
          </a:bodyPr>
          <a:lstStyle/>
          <a:p>
            <a:pPr marL="566928" lvl="0" indent="-457200" algn="l" rtl="0">
              <a:spcBef>
                <a:spcPts val="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It is easy to relate one or more of these services to one or more security goals.</a:t>
            </a:r>
            <a:endParaRPr dirty="0"/>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It can be seen that these services has been designed to prevent security attacks.</a:t>
            </a:r>
            <a:endParaRPr dirty="0"/>
          </a:p>
        </p:txBody>
      </p:sp>
      <p:sp>
        <p:nvSpPr>
          <p:cNvPr id="315" name="Google Shape;315;p1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FC490DB5-8FDF-4F9B-A9C7-72199818422D}" type="datetime1">
              <a:rPr lang="en-US" smtClean="0"/>
              <a:t>9/9/2021</a:t>
            </a:fld>
            <a:endParaRPr/>
          </a:p>
        </p:txBody>
      </p:sp>
      <p:sp>
        <p:nvSpPr>
          <p:cNvPr id="317" name="Google Shape;317;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Security Services</a:t>
            </a:r>
            <a:endParaRPr/>
          </a:p>
        </p:txBody>
      </p:sp>
      <p:pic>
        <p:nvPicPr>
          <p:cNvPr id="318" name="Google Shape;318;p15"/>
          <p:cNvPicPr preferRelativeResize="0"/>
          <p:nvPr/>
        </p:nvPicPr>
        <p:blipFill rotWithShape="1">
          <a:blip r:embed="rId3">
            <a:alphaModFix/>
          </a:blip>
          <a:srcRect/>
          <a:stretch/>
        </p:blipFill>
        <p:spPr>
          <a:xfrm>
            <a:off x="319088" y="1477963"/>
            <a:ext cx="8520112" cy="2179637"/>
          </a:xfrm>
          <a:prstGeom prst="rect">
            <a:avLst/>
          </a:prstGeom>
          <a:noFill/>
          <a:ln>
            <a:noFill/>
          </a:ln>
        </p:spPr>
      </p:pic>
      <p:sp>
        <p:nvSpPr>
          <p:cNvPr id="319" name="Google Shape;319;p15"/>
          <p:cNvSpPr txBox="1"/>
          <p:nvPr/>
        </p:nvSpPr>
        <p:spPr>
          <a:xfrm>
            <a:off x="2258384" y="3657600"/>
            <a:ext cx="414241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Security services</a:t>
            </a:r>
            <a:endParaRPr sz="2800" b="1" i="1">
              <a:solidFill>
                <a:schemeClr val="dk1"/>
              </a:solidFill>
              <a:latin typeface="Times New Roman"/>
              <a:ea typeface="Times New Roman"/>
              <a:cs typeface="Times New Roman"/>
              <a:sym typeface="Times New Roman"/>
            </a:endParaRPr>
          </a:p>
        </p:txBody>
      </p:sp>
      <p:sp>
        <p:nvSpPr>
          <p:cNvPr id="320" name="Google Shape;320;p1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3F88BB0-F2AA-4D26-8DAA-84D033912CCB}" type="datetime1">
              <a:rPr lang="en-US" smtClean="0"/>
              <a:t>9/9/2021</a:t>
            </a:fld>
            <a:endParaRPr/>
          </a:p>
        </p:txBody>
      </p:sp>
      <p:sp>
        <p:nvSpPr>
          <p:cNvPr id="327" name="Google Shape;32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Security Mechanisms</a:t>
            </a:r>
            <a:endParaRPr/>
          </a:p>
        </p:txBody>
      </p:sp>
      <p:pic>
        <p:nvPicPr>
          <p:cNvPr id="328" name="Google Shape;328;p16"/>
          <p:cNvPicPr preferRelativeResize="0"/>
          <p:nvPr/>
        </p:nvPicPr>
        <p:blipFill rotWithShape="1">
          <a:blip r:embed="rId3">
            <a:alphaModFix/>
          </a:blip>
          <a:srcRect/>
          <a:stretch/>
        </p:blipFill>
        <p:spPr>
          <a:xfrm>
            <a:off x="1519238" y="1431925"/>
            <a:ext cx="4652962" cy="4740275"/>
          </a:xfrm>
          <a:prstGeom prst="rect">
            <a:avLst/>
          </a:prstGeom>
          <a:noFill/>
          <a:ln>
            <a:noFill/>
          </a:ln>
        </p:spPr>
      </p:pic>
      <p:sp>
        <p:nvSpPr>
          <p:cNvPr id="329" name="Google Shape;329;p16"/>
          <p:cNvSpPr txBox="1"/>
          <p:nvPr/>
        </p:nvSpPr>
        <p:spPr>
          <a:xfrm rot="-5400000">
            <a:off x="5103941" y="3497942"/>
            <a:ext cx="482529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Security mechanisms</a:t>
            </a:r>
            <a:endParaRPr sz="2800" b="1" i="1">
              <a:solidFill>
                <a:schemeClr val="dk1"/>
              </a:solidFill>
              <a:latin typeface="Times New Roman"/>
              <a:ea typeface="Times New Roman"/>
              <a:cs typeface="Times New Roman"/>
              <a:sym typeface="Times New Roman"/>
            </a:endParaRPr>
          </a:p>
        </p:txBody>
      </p:sp>
      <p:sp>
        <p:nvSpPr>
          <p:cNvPr id="330" name="Google Shape;330;p1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7"/>
          <p:cNvSpPr txBox="1">
            <a:spLocks noGrp="1"/>
          </p:cNvSpPr>
          <p:nvPr>
            <p:ph type="body" idx="1"/>
          </p:nvPr>
        </p:nvSpPr>
        <p:spPr>
          <a:xfrm>
            <a:off x="457200" y="685800"/>
            <a:ext cx="8229600" cy="5702491"/>
          </a:xfrm>
          <a:prstGeom prst="rect">
            <a:avLst/>
          </a:prstGeom>
          <a:noFill/>
          <a:ln>
            <a:noFill/>
          </a:ln>
        </p:spPr>
        <p:txBody>
          <a:bodyPr spcFirstLastPara="1" wrap="square" lIns="91425" tIns="45700" rIns="91425" bIns="45700" anchor="ctr" anchorCtr="0">
            <a:normAutofit lnSpcReduction="10000"/>
          </a:bodyPr>
          <a:lstStyle/>
          <a:p>
            <a:pPr marL="566928" lvl="0" indent="-457200" algn="l" rtl="0">
              <a:spcBef>
                <a:spcPts val="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Encipherment</a:t>
            </a:r>
            <a:r>
              <a:rPr lang="en-US" sz="2800" dirty="0">
                <a:latin typeface="Times New Roman"/>
                <a:ea typeface="Times New Roman"/>
                <a:cs typeface="Times New Roman"/>
                <a:sym typeface="Times New Roman"/>
              </a:rPr>
              <a:t> means hiding or covering data that can provide confidentiality.</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Data Integrity </a:t>
            </a:r>
            <a:r>
              <a:rPr lang="en-US" sz="2800" dirty="0">
                <a:latin typeface="Times New Roman"/>
                <a:ea typeface="Times New Roman"/>
                <a:cs typeface="Times New Roman"/>
                <a:sym typeface="Times New Roman"/>
              </a:rPr>
              <a:t>mechanisms appends to the data a short </a:t>
            </a:r>
            <a:r>
              <a:rPr lang="en-US" sz="2800" dirty="0" err="1">
                <a:latin typeface="Times New Roman"/>
                <a:ea typeface="Times New Roman"/>
                <a:cs typeface="Times New Roman"/>
                <a:sym typeface="Times New Roman"/>
              </a:rPr>
              <a:t>checkvalue</a:t>
            </a:r>
            <a:r>
              <a:rPr lang="en-US" sz="2800" dirty="0">
                <a:latin typeface="Times New Roman"/>
                <a:ea typeface="Times New Roman"/>
                <a:cs typeface="Times New Roman"/>
                <a:sym typeface="Times New Roman"/>
              </a:rPr>
              <a:t> created from the data itself and receiver creates new </a:t>
            </a:r>
            <a:r>
              <a:rPr lang="en-US" sz="2800" dirty="0" err="1">
                <a:latin typeface="Times New Roman"/>
                <a:ea typeface="Times New Roman"/>
                <a:cs typeface="Times New Roman"/>
                <a:sym typeface="Times New Roman"/>
              </a:rPr>
              <a:t>checkvalue</a:t>
            </a:r>
            <a:r>
              <a:rPr lang="en-US" sz="2800" dirty="0">
                <a:latin typeface="Times New Roman"/>
                <a:ea typeface="Times New Roman"/>
                <a:cs typeface="Times New Roman"/>
                <a:sym typeface="Times New Roman"/>
              </a:rPr>
              <a:t> from received data and compare new </a:t>
            </a:r>
            <a:r>
              <a:rPr lang="en-US" sz="2800" dirty="0" err="1">
                <a:latin typeface="Times New Roman"/>
                <a:ea typeface="Times New Roman"/>
                <a:cs typeface="Times New Roman"/>
                <a:sym typeface="Times New Roman"/>
              </a:rPr>
              <a:t>checkvalue</a:t>
            </a:r>
            <a:r>
              <a:rPr lang="en-US" sz="2800" dirty="0">
                <a:latin typeface="Times New Roman"/>
                <a:ea typeface="Times New Roman"/>
                <a:cs typeface="Times New Roman"/>
                <a:sym typeface="Times New Roman"/>
              </a:rPr>
              <a:t> with the received </a:t>
            </a:r>
            <a:r>
              <a:rPr lang="en-US" sz="2800" dirty="0" err="1">
                <a:latin typeface="Times New Roman"/>
                <a:ea typeface="Times New Roman"/>
                <a:cs typeface="Times New Roman"/>
                <a:sym typeface="Times New Roman"/>
              </a:rPr>
              <a:t>checkvalue</a:t>
            </a:r>
            <a:r>
              <a:rPr lang="en-US" sz="2800" dirty="0">
                <a:latin typeface="Times New Roman"/>
                <a:ea typeface="Times New Roman"/>
                <a:cs typeface="Times New Roman"/>
                <a:sym typeface="Times New Roman"/>
              </a:rPr>
              <a:t>.</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Digital signature</a:t>
            </a:r>
            <a:r>
              <a:rPr lang="en-US" sz="2800" b="1" dirty="0">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is a means of electronically sign the data and the receiver can electronically verify the signature.</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Authentication Exchange </a:t>
            </a:r>
            <a:r>
              <a:rPr lang="en-US" sz="2800" dirty="0">
                <a:latin typeface="Times New Roman"/>
                <a:ea typeface="Times New Roman"/>
                <a:cs typeface="Times New Roman"/>
                <a:sym typeface="Times New Roman"/>
              </a:rPr>
              <a:t>means two entities exchange some message to prove their identity to each other.</a:t>
            </a:r>
            <a:endParaRPr dirty="0"/>
          </a:p>
          <a:p>
            <a:pPr marL="687832"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p:txBody>
      </p:sp>
      <p:sp>
        <p:nvSpPr>
          <p:cNvPr id="336" name="Google Shape;336;p1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454F218D-C25F-4255-8CF8-B8185E1D35C3}" type="datetime1">
              <a:rPr lang="en-US" smtClean="0"/>
              <a:t>9/9/2021</a:t>
            </a:fld>
            <a:endParaRPr/>
          </a:p>
        </p:txBody>
      </p:sp>
      <p:sp>
        <p:nvSpPr>
          <p:cNvPr id="338" name="Google Shape;338;p1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8"/>
          <p:cNvSpPr txBox="1">
            <a:spLocks noGrp="1"/>
          </p:cNvSpPr>
          <p:nvPr>
            <p:ph type="body" idx="1"/>
          </p:nvPr>
        </p:nvSpPr>
        <p:spPr>
          <a:xfrm>
            <a:off x="457200" y="304800"/>
            <a:ext cx="8229600" cy="5702491"/>
          </a:xfrm>
          <a:prstGeom prst="rect">
            <a:avLst/>
          </a:prstGeom>
          <a:noFill/>
          <a:ln>
            <a:noFill/>
          </a:ln>
        </p:spPr>
        <p:txBody>
          <a:bodyPr spcFirstLastPara="1" wrap="square" lIns="91425" tIns="45700" rIns="91425" bIns="45700" anchor="ctr" anchorCtr="0">
            <a:normAutofit/>
          </a:bodyPr>
          <a:lstStyle/>
          <a:p>
            <a:pPr marL="566928" lvl="0" indent="-457200" algn="l" rtl="0">
              <a:spcBef>
                <a:spcPts val="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Traffic Padding </a:t>
            </a:r>
            <a:r>
              <a:rPr lang="en-US" sz="2800" dirty="0">
                <a:latin typeface="Times New Roman"/>
                <a:ea typeface="Times New Roman"/>
                <a:cs typeface="Times New Roman"/>
                <a:sym typeface="Times New Roman"/>
              </a:rPr>
              <a:t>means inserting some bogus data into data traffic to thwart the adversary’s attempt to use the traffic analysis.</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Routing Control </a:t>
            </a:r>
            <a:r>
              <a:rPr lang="en-US" sz="2800" dirty="0">
                <a:latin typeface="Times New Roman"/>
                <a:ea typeface="Times New Roman"/>
                <a:cs typeface="Times New Roman"/>
                <a:sym typeface="Times New Roman"/>
              </a:rPr>
              <a:t>means selecting and continuously changing different available routes between sender and receiver.</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Notarization </a:t>
            </a:r>
            <a:r>
              <a:rPr lang="en-US" sz="2800" dirty="0">
                <a:latin typeface="Times New Roman"/>
                <a:ea typeface="Times New Roman"/>
                <a:cs typeface="Times New Roman"/>
                <a:sym typeface="Times New Roman"/>
              </a:rPr>
              <a:t>means selecting trusted third party to control communication between two entities.</a:t>
            </a:r>
            <a:endParaRPr dirty="0"/>
          </a:p>
          <a:p>
            <a:pPr marL="566928" lvl="0" indent="-457200" algn="l" rtl="0">
              <a:spcBef>
                <a:spcPts val="400"/>
              </a:spcBef>
              <a:spcAft>
                <a:spcPts val="0"/>
              </a:spcAft>
              <a:buSzPts val="1904"/>
              <a:buFont typeface="Arial" panose="020B0604020202020204" pitchFamily="34" charset="0"/>
              <a:buChar char="•"/>
            </a:pPr>
            <a:r>
              <a:rPr lang="en-US" sz="2800" b="1" dirty="0">
                <a:solidFill>
                  <a:srgbClr val="00B0F0"/>
                </a:solidFill>
                <a:latin typeface="Times New Roman"/>
                <a:ea typeface="Times New Roman"/>
                <a:cs typeface="Times New Roman"/>
                <a:sym typeface="Times New Roman"/>
              </a:rPr>
              <a:t>Access Control </a:t>
            </a:r>
            <a:r>
              <a:rPr lang="en-US" sz="2800" dirty="0">
                <a:latin typeface="Times New Roman"/>
                <a:ea typeface="Times New Roman"/>
                <a:cs typeface="Times New Roman"/>
                <a:sym typeface="Times New Roman"/>
              </a:rPr>
              <a:t>means to prove user has access right to data e.g.. Passwords and PINs.</a:t>
            </a:r>
            <a:endParaRPr dirty="0"/>
          </a:p>
        </p:txBody>
      </p:sp>
      <p:sp>
        <p:nvSpPr>
          <p:cNvPr id="344" name="Google Shape;344;p1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438E4971-74AF-41DE-9F6A-3AE01A887922}" type="datetime1">
              <a:rPr lang="en-US" smtClean="0"/>
              <a:t>9/9/2021</a:t>
            </a:fld>
            <a:endParaRPr/>
          </a:p>
        </p:txBody>
      </p:sp>
      <p:sp>
        <p:nvSpPr>
          <p:cNvPr id="346" name="Google Shape;346;p1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3F94F8A-DB60-4545-967C-D20D2A5850AF}" type="datetime1">
              <a:rPr lang="en-US" smtClean="0"/>
              <a:t>9/9/2021</a:t>
            </a:fld>
            <a:endParaRPr/>
          </a:p>
        </p:txBody>
      </p:sp>
      <p:pic>
        <p:nvPicPr>
          <p:cNvPr id="353" name="Google Shape;353;p19"/>
          <p:cNvPicPr preferRelativeResize="0"/>
          <p:nvPr/>
        </p:nvPicPr>
        <p:blipFill rotWithShape="1">
          <a:blip r:embed="rId3">
            <a:alphaModFix/>
          </a:blip>
          <a:srcRect/>
          <a:stretch/>
        </p:blipFill>
        <p:spPr>
          <a:xfrm>
            <a:off x="271463" y="2619375"/>
            <a:ext cx="8720137" cy="2333625"/>
          </a:xfrm>
          <a:prstGeom prst="rect">
            <a:avLst/>
          </a:prstGeom>
          <a:noFill/>
          <a:ln>
            <a:noFill/>
          </a:ln>
        </p:spPr>
      </p:pic>
      <p:sp>
        <p:nvSpPr>
          <p:cNvPr id="354" name="Google Shape;354;p19"/>
          <p:cNvSpPr txBox="1"/>
          <p:nvPr/>
        </p:nvSpPr>
        <p:spPr>
          <a:xfrm>
            <a:off x="152400" y="1447800"/>
            <a:ext cx="8839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Table: Relation between security services and mechanisms.</a:t>
            </a:r>
            <a:endParaRPr sz="2800" b="1" i="1">
              <a:solidFill>
                <a:schemeClr val="dk1"/>
              </a:solidFill>
              <a:latin typeface="Times New Roman"/>
              <a:ea typeface="Times New Roman"/>
              <a:cs typeface="Times New Roman"/>
              <a:sym typeface="Times New Roman"/>
            </a:endParaRPr>
          </a:p>
        </p:txBody>
      </p:sp>
      <p:sp>
        <p:nvSpPr>
          <p:cNvPr id="355" name="Google Shape;355;p1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566928" indent="-457200">
              <a:spcBef>
                <a:spcPts val="0"/>
              </a:spcBef>
              <a:buSzPts val="1904"/>
              <a:buFont typeface="Arial" panose="020B0604020202020204" pitchFamily="34" charset="0"/>
              <a:buChar char="•"/>
            </a:pPr>
            <a:r>
              <a:rPr lang="en-US" sz="2800" b="1" i="1" dirty="0">
                <a:latin typeface="Times New Roman"/>
                <a:ea typeface="Times New Roman"/>
                <a:cs typeface="Times New Roman"/>
                <a:sym typeface="Times New Roman"/>
              </a:rPr>
              <a:t> Network Security.</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Security Goals.</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Security Attacks.</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Security Services and Mechanisms.</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Cryptography.</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Types of Cryptosystems.</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Cryptanalysis attacks.</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Message Integrity and Authentication.</a:t>
            </a:r>
            <a:endParaRPr dirty="0"/>
          </a:p>
          <a:p>
            <a:pPr marL="566928" indent="-457200">
              <a:buSzPts val="1904"/>
              <a:buFont typeface="Arial" panose="020B0604020202020204" pitchFamily="34" charset="0"/>
              <a:buChar char="•"/>
            </a:pPr>
            <a:r>
              <a:rPr lang="en-US" sz="2800" b="1" i="1" dirty="0">
                <a:latin typeface="Times New Roman"/>
                <a:ea typeface="Times New Roman"/>
                <a:cs typeface="Times New Roman"/>
                <a:sym typeface="Times New Roman"/>
              </a:rPr>
              <a:t> Digital Signature.</a:t>
            </a:r>
            <a:endParaRPr dirty="0"/>
          </a:p>
        </p:txBody>
      </p:sp>
      <p:sp>
        <p:nvSpPr>
          <p:cNvPr id="193" name="Google Shape;193;p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0807778-881A-4BE5-8242-F696147888EA}" type="datetime1">
              <a:rPr lang="en-US" smtClean="0"/>
              <a:t>9/9/2021</a:t>
            </a:fld>
            <a:endParaRPr/>
          </a:p>
        </p:txBody>
      </p:sp>
      <p:sp>
        <p:nvSpPr>
          <p:cNvPr id="195" name="Google Shape;195;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Contents</a:t>
            </a:r>
            <a:endParaRPr/>
          </a:p>
        </p:txBody>
      </p:sp>
      <p:sp>
        <p:nvSpPr>
          <p:cNvPr id="196" name="Google Shape;196;p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849AAB6-0AF3-4ADC-8C17-08A736E33D35}" type="datetime1">
              <a:rPr lang="en-US" smtClean="0"/>
              <a:t>9/9/2021</a:t>
            </a:fld>
            <a:endParaRPr/>
          </a:p>
        </p:txBody>
      </p:sp>
      <p:sp>
        <p:nvSpPr>
          <p:cNvPr id="362" name="Google Shape;36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Model for Network security</a:t>
            </a:r>
            <a:endParaRPr/>
          </a:p>
        </p:txBody>
      </p:sp>
      <p:pic>
        <p:nvPicPr>
          <p:cNvPr id="363" name="Google Shape;363;p20"/>
          <p:cNvPicPr preferRelativeResize="0"/>
          <p:nvPr/>
        </p:nvPicPr>
        <p:blipFill rotWithShape="1">
          <a:blip r:embed="rId3">
            <a:alphaModFix/>
          </a:blip>
          <a:srcRect/>
          <a:stretch/>
        </p:blipFill>
        <p:spPr>
          <a:xfrm>
            <a:off x="761999" y="1676400"/>
            <a:ext cx="7848315" cy="4191000"/>
          </a:xfrm>
          <a:prstGeom prst="rect">
            <a:avLst/>
          </a:prstGeom>
          <a:noFill/>
          <a:ln>
            <a:noFill/>
          </a:ln>
        </p:spPr>
      </p:pic>
      <p:sp>
        <p:nvSpPr>
          <p:cNvPr id="364" name="Google Shape;364;p2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677E2638-86BD-4DDE-A49B-5C5970F85521}" type="datetime1">
              <a:rPr lang="en-US" smtClean="0"/>
              <a:t>9/9/2021</a:t>
            </a:fld>
            <a:endParaRPr/>
          </a:p>
        </p:txBody>
      </p:sp>
      <p:sp>
        <p:nvSpPr>
          <p:cNvPr id="371" name="Google Shape;37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Techniques</a:t>
            </a:r>
            <a:endParaRPr/>
          </a:p>
        </p:txBody>
      </p:sp>
      <p:pic>
        <p:nvPicPr>
          <p:cNvPr id="372" name="Google Shape;372;p21"/>
          <p:cNvPicPr preferRelativeResize="0"/>
          <p:nvPr/>
        </p:nvPicPr>
        <p:blipFill rotWithShape="1">
          <a:blip r:embed="rId3">
            <a:alphaModFix/>
          </a:blip>
          <a:srcRect/>
          <a:stretch/>
        </p:blipFill>
        <p:spPr>
          <a:xfrm>
            <a:off x="6034087" y="4267200"/>
            <a:ext cx="2576513" cy="2133600"/>
          </a:xfrm>
          <a:prstGeom prst="rect">
            <a:avLst/>
          </a:prstGeom>
          <a:noFill/>
          <a:ln>
            <a:noFill/>
          </a:ln>
        </p:spPr>
      </p:pic>
      <p:sp>
        <p:nvSpPr>
          <p:cNvPr id="373" name="Google Shape;373;p21"/>
          <p:cNvSpPr txBox="1">
            <a:spLocks noGrp="1"/>
          </p:cNvSpPr>
          <p:nvPr>
            <p:ph type="body" idx="1"/>
          </p:nvPr>
        </p:nvSpPr>
        <p:spPr>
          <a:xfrm>
            <a:off x="457200" y="1481329"/>
            <a:ext cx="8229600" cy="3166872"/>
          </a:xfrm>
          <a:prstGeom prst="rect">
            <a:avLst/>
          </a:prstGeom>
          <a:noFill/>
          <a:ln>
            <a:noFill/>
          </a:ln>
        </p:spPr>
        <p:txBody>
          <a:bodyPr spcFirstLastPara="1" wrap="square" lIns="91425" tIns="45700" rIns="91425" bIns="45700" anchor="ctr" anchorCtr="0">
            <a:normAutofit/>
          </a:bodyPr>
          <a:lstStyle/>
          <a:p>
            <a:pPr marL="566928" lvl="0" indent="-457200" algn="l" rtl="0">
              <a:spcBef>
                <a:spcPts val="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Mechanisms discussed are only theoretical recipes to implement security. The actual implementation of security goals needs some techniques. Two techniques are prevalent today: </a:t>
            </a:r>
            <a:r>
              <a:rPr lang="en-US" sz="2800" b="1" dirty="0">
                <a:latin typeface="Times New Roman"/>
                <a:ea typeface="Times New Roman"/>
                <a:cs typeface="Times New Roman"/>
                <a:sym typeface="Times New Roman"/>
              </a:rPr>
              <a:t>cryptography</a:t>
            </a:r>
            <a:r>
              <a:rPr lang="en-US" sz="2800" dirty="0">
                <a:latin typeface="Times New Roman"/>
                <a:ea typeface="Times New Roman"/>
                <a:cs typeface="Times New Roman"/>
                <a:sym typeface="Times New Roman"/>
              </a:rPr>
              <a:t> and </a:t>
            </a:r>
            <a:r>
              <a:rPr lang="en-US" sz="2800" b="1" dirty="0">
                <a:latin typeface="Times New Roman"/>
                <a:ea typeface="Times New Roman"/>
                <a:cs typeface="Times New Roman"/>
                <a:sym typeface="Times New Roman"/>
              </a:rPr>
              <a:t>steganography</a:t>
            </a:r>
            <a:r>
              <a:rPr lang="en-US" sz="2800" dirty="0">
                <a:latin typeface="Times New Roman"/>
                <a:ea typeface="Times New Roman"/>
                <a:cs typeface="Times New Roman"/>
                <a:sym typeface="Times New Roman"/>
              </a:rPr>
              <a:t>. </a:t>
            </a:r>
            <a:endParaRPr dirty="0"/>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The technique we will focus is </a:t>
            </a:r>
            <a:r>
              <a:rPr lang="en-US" sz="2800" b="1" dirty="0">
                <a:latin typeface="Times New Roman"/>
                <a:ea typeface="Times New Roman"/>
                <a:cs typeface="Times New Roman"/>
                <a:sym typeface="Times New Roman"/>
              </a:rPr>
              <a:t>cryptography.</a:t>
            </a: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endParaRPr sz="2800" dirty="0">
              <a:latin typeface="Times New Roman"/>
              <a:ea typeface="Times New Roman"/>
              <a:cs typeface="Times New Roman"/>
              <a:sym typeface="Times New Roman"/>
            </a:endParaRPr>
          </a:p>
        </p:txBody>
      </p:sp>
      <p:sp>
        <p:nvSpPr>
          <p:cNvPr id="374" name="Google Shape;374;p2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FE8B19B2-DB84-4B5D-85A0-54007E618E5C}" type="datetime1">
              <a:rPr lang="en-US" smtClean="0"/>
              <a:t>9/9/2021</a:t>
            </a:fld>
            <a:endParaRPr/>
          </a:p>
        </p:txBody>
      </p:sp>
      <p:sp>
        <p:nvSpPr>
          <p:cNvPr id="381" name="Google Shape;381;p2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382" name="Google Shape;382;p22"/>
          <p:cNvSpPr txBox="1">
            <a:spLocks noGrp="1"/>
          </p:cNvSpPr>
          <p:nvPr>
            <p:ph type="title"/>
          </p:nvPr>
        </p:nvSpPr>
        <p:spPr>
          <a:xfrm>
            <a:off x="457200" y="1493838"/>
            <a:ext cx="8229600" cy="3687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7200"/>
              <a:buFont typeface="Lucida Sans"/>
              <a:buNone/>
            </a:pPr>
            <a:r>
              <a:rPr lang="en-US" sz="7200"/>
              <a:t>Cryptography</a:t>
            </a:r>
            <a:endParaRPr sz="7200"/>
          </a:p>
        </p:txBody>
      </p:sp>
      <p:pic>
        <p:nvPicPr>
          <p:cNvPr id="383" name="Google Shape;383;p22"/>
          <p:cNvPicPr preferRelativeResize="0"/>
          <p:nvPr/>
        </p:nvPicPr>
        <p:blipFill rotWithShape="1">
          <a:blip r:embed="rId3">
            <a:alphaModFix/>
          </a:blip>
          <a:srcRect/>
          <a:stretch/>
        </p:blipFill>
        <p:spPr>
          <a:xfrm>
            <a:off x="4452938" y="4542722"/>
            <a:ext cx="4310062" cy="17818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3"/>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	Cryptology, the study of cryptosystems, can be subdivided into two branches: </a:t>
            </a:r>
            <a:endParaRPr/>
          </a:p>
        </p:txBody>
      </p:sp>
      <p:sp>
        <p:nvSpPr>
          <p:cNvPr id="389" name="Google Shape;389;p2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097A9F2-3745-493E-8521-8DE0E88B0019}" type="datetime1">
              <a:rPr lang="en-US" smtClean="0"/>
              <a:t>9/9/2021</a:t>
            </a:fld>
            <a:endParaRPr/>
          </a:p>
        </p:txBody>
      </p:sp>
      <p:sp>
        <p:nvSpPr>
          <p:cNvPr id="391" name="Google Shape;39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Context of Cryptography</a:t>
            </a:r>
            <a:endParaRPr/>
          </a:p>
        </p:txBody>
      </p:sp>
      <p:pic>
        <p:nvPicPr>
          <p:cNvPr id="392" name="Google Shape;392;p23"/>
          <p:cNvPicPr preferRelativeResize="0"/>
          <p:nvPr/>
        </p:nvPicPr>
        <p:blipFill rotWithShape="1">
          <a:blip r:embed="rId3">
            <a:alphaModFix/>
          </a:blip>
          <a:srcRect/>
          <a:stretch/>
        </p:blipFill>
        <p:spPr>
          <a:xfrm>
            <a:off x="1981200" y="2667000"/>
            <a:ext cx="4857750" cy="2753149"/>
          </a:xfrm>
          <a:prstGeom prst="rect">
            <a:avLst/>
          </a:prstGeom>
          <a:noFill/>
          <a:ln>
            <a:noFill/>
          </a:ln>
        </p:spPr>
      </p:pic>
      <p:sp>
        <p:nvSpPr>
          <p:cNvPr id="393" name="Google Shape;393;p2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4"/>
          <p:cNvSpPr txBox="1">
            <a:spLocks noGrp="1"/>
          </p:cNvSpPr>
          <p:nvPr>
            <p:ph type="body" idx="1"/>
          </p:nvPr>
        </p:nvSpPr>
        <p:spPr>
          <a:xfrm>
            <a:off x="457200" y="1219200"/>
            <a:ext cx="8229600" cy="4525963"/>
          </a:xfrm>
          <a:prstGeom prst="rect">
            <a:avLst/>
          </a:prstGeom>
          <a:noFill/>
          <a:ln>
            <a:noFill/>
          </a:ln>
        </p:spPr>
        <p:txBody>
          <a:bodyPr spcFirstLastPara="1" wrap="square" lIns="91425" tIns="45700" rIns="91425" bIns="45700" anchor="ctr" anchorCtr="0">
            <a:noAutofit/>
          </a:bodyPr>
          <a:lstStyle/>
          <a:p>
            <a:pPr marL="395478" lvl="0" indent="-285750" algn="l" rtl="0">
              <a:spcBef>
                <a:spcPts val="0"/>
              </a:spcBef>
              <a:spcAft>
                <a:spcPts val="0"/>
              </a:spcAft>
              <a:buSzPts val="1224"/>
              <a:buFont typeface="Arial" panose="020B0604020202020204" pitchFamily="34" charset="0"/>
              <a:buChar char="•"/>
            </a:pPr>
            <a:endParaRPr sz="1800" dirty="0">
              <a:latin typeface="Times New Roman"/>
              <a:ea typeface="Times New Roman"/>
              <a:cs typeface="Times New Roman"/>
              <a:sym typeface="Times New Roman"/>
            </a:endParaRPr>
          </a:p>
          <a:p>
            <a:pPr marL="452628" lvl="0" indent="-342900" algn="l" rtl="0">
              <a:spcBef>
                <a:spcPts val="400"/>
              </a:spcBef>
              <a:spcAft>
                <a:spcPts val="0"/>
              </a:spcAft>
              <a:buSzPts val="1632"/>
              <a:buFont typeface="Arial" panose="020B0604020202020204" pitchFamily="34" charset="0"/>
              <a:buChar char="•"/>
            </a:pPr>
            <a:r>
              <a:rPr lang="en-US" sz="2400" dirty="0">
                <a:latin typeface="Times New Roman"/>
                <a:ea typeface="Times New Roman"/>
                <a:cs typeface="Times New Roman"/>
                <a:sym typeface="Times New Roman"/>
              </a:rPr>
              <a:t>Human being from ages had two inherent needs: (a) to communicate and share information and (b) to communicate selectively. </a:t>
            </a:r>
            <a:endParaRPr dirty="0"/>
          </a:p>
          <a:p>
            <a:pPr marL="452628" lvl="0" indent="-342900" algn="l" rtl="0">
              <a:spcBef>
                <a:spcPts val="400"/>
              </a:spcBef>
              <a:spcAft>
                <a:spcPts val="0"/>
              </a:spcAft>
              <a:buSzPts val="1632"/>
              <a:buFont typeface="Arial" panose="020B0604020202020204" pitchFamily="34" charset="0"/>
              <a:buChar char="•"/>
            </a:pPr>
            <a:r>
              <a:rPr lang="en-US" sz="2400" dirty="0">
                <a:latin typeface="Times New Roman"/>
                <a:ea typeface="Times New Roman"/>
                <a:cs typeface="Times New Roman"/>
                <a:sym typeface="Times New Roman"/>
              </a:rPr>
              <a:t>These two needs gave rise to the art of coding the messages in such a way that only the intended people could have access to the information. </a:t>
            </a:r>
            <a:endParaRPr dirty="0"/>
          </a:p>
          <a:p>
            <a:pPr marL="452628" lvl="0" indent="-342900" algn="l" rtl="0">
              <a:spcBef>
                <a:spcPts val="400"/>
              </a:spcBef>
              <a:spcAft>
                <a:spcPts val="0"/>
              </a:spcAft>
              <a:buSzPts val="1632"/>
              <a:buFont typeface="Arial" panose="020B0604020202020204" pitchFamily="34" charset="0"/>
              <a:buChar char="•"/>
            </a:pPr>
            <a:r>
              <a:rPr lang="en-US" sz="2400" dirty="0">
                <a:latin typeface="Times New Roman"/>
                <a:ea typeface="Times New Roman"/>
                <a:cs typeface="Times New Roman"/>
                <a:sym typeface="Times New Roman"/>
              </a:rPr>
              <a:t>Unauthorized people could not extract any information, even if the scrambled messages fell in their hand. </a:t>
            </a:r>
            <a:endParaRPr dirty="0"/>
          </a:p>
          <a:p>
            <a:pPr marL="452628" lvl="0" indent="-342900" algn="l" rtl="0">
              <a:spcBef>
                <a:spcPts val="400"/>
              </a:spcBef>
              <a:spcAft>
                <a:spcPts val="0"/>
              </a:spcAft>
              <a:buSzPts val="1632"/>
              <a:buFont typeface="Arial" panose="020B0604020202020204" pitchFamily="34" charset="0"/>
              <a:buChar char="•"/>
            </a:pPr>
            <a:r>
              <a:rPr lang="en-US" sz="2400" dirty="0">
                <a:latin typeface="Times New Roman"/>
                <a:ea typeface="Times New Roman"/>
                <a:cs typeface="Times New Roman"/>
                <a:sym typeface="Times New Roman"/>
              </a:rPr>
              <a:t>The word ‘</a:t>
            </a:r>
            <a:r>
              <a:rPr lang="en-US" sz="2400" b="1" dirty="0">
                <a:latin typeface="Times New Roman"/>
                <a:ea typeface="Times New Roman"/>
                <a:cs typeface="Times New Roman"/>
                <a:sym typeface="Times New Roman"/>
              </a:rPr>
              <a:t>cryptography</a:t>
            </a:r>
            <a:r>
              <a:rPr lang="en-US" sz="2400" dirty="0">
                <a:latin typeface="Times New Roman"/>
                <a:ea typeface="Times New Roman"/>
                <a:cs typeface="Times New Roman"/>
                <a:sym typeface="Times New Roman"/>
              </a:rPr>
              <a:t>’ was coined by combining two Greek words, ‘</a:t>
            </a:r>
            <a:r>
              <a:rPr lang="en-US" sz="2400" b="1" dirty="0">
                <a:latin typeface="Times New Roman"/>
                <a:ea typeface="Times New Roman"/>
                <a:cs typeface="Times New Roman"/>
                <a:sym typeface="Times New Roman"/>
              </a:rPr>
              <a:t>Krypto</a:t>
            </a:r>
            <a:r>
              <a:rPr lang="en-US" sz="2400" dirty="0">
                <a:latin typeface="Times New Roman"/>
                <a:ea typeface="Times New Roman"/>
                <a:cs typeface="Times New Roman"/>
                <a:sym typeface="Times New Roman"/>
              </a:rPr>
              <a:t>’ meaning </a:t>
            </a:r>
            <a:r>
              <a:rPr lang="en-US" sz="2400" b="1" dirty="0">
                <a:latin typeface="Times New Roman"/>
                <a:ea typeface="Times New Roman"/>
                <a:cs typeface="Times New Roman"/>
                <a:sym typeface="Times New Roman"/>
              </a:rPr>
              <a:t>hidden</a:t>
            </a:r>
            <a:r>
              <a:rPr lang="en-US" sz="2400" dirty="0">
                <a:latin typeface="Times New Roman"/>
                <a:ea typeface="Times New Roman"/>
                <a:cs typeface="Times New Roman"/>
                <a:sym typeface="Times New Roman"/>
              </a:rPr>
              <a:t> and ‘</a:t>
            </a:r>
            <a:r>
              <a:rPr lang="en-US" sz="2400" b="1" dirty="0">
                <a:latin typeface="Times New Roman"/>
                <a:ea typeface="Times New Roman"/>
                <a:cs typeface="Times New Roman"/>
                <a:sym typeface="Times New Roman"/>
              </a:rPr>
              <a:t>graphene</a:t>
            </a:r>
            <a:r>
              <a:rPr lang="en-US" sz="2400" dirty="0">
                <a:latin typeface="Times New Roman"/>
                <a:ea typeface="Times New Roman"/>
                <a:cs typeface="Times New Roman"/>
                <a:sym typeface="Times New Roman"/>
              </a:rPr>
              <a:t>’ meaning </a:t>
            </a:r>
            <a:r>
              <a:rPr lang="en-US" sz="2400" b="1" dirty="0">
                <a:latin typeface="Times New Roman"/>
                <a:ea typeface="Times New Roman"/>
                <a:cs typeface="Times New Roman"/>
                <a:sym typeface="Times New Roman"/>
              </a:rPr>
              <a:t>writing</a:t>
            </a:r>
            <a:r>
              <a:rPr lang="en-US" sz="2400" dirty="0">
                <a:latin typeface="Times New Roman"/>
                <a:ea typeface="Times New Roman"/>
                <a:cs typeface="Times New Roman"/>
                <a:sym typeface="Times New Roman"/>
              </a:rPr>
              <a:t>.</a:t>
            </a:r>
            <a:endParaRPr dirty="0"/>
          </a:p>
        </p:txBody>
      </p:sp>
      <p:sp>
        <p:nvSpPr>
          <p:cNvPr id="399" name="Google Shape;399;p2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6996FA3-2830-4C05-AB5D-74E254E778A7}" type="datetime1">
              <a:rPr lang="en-US" smtClean="0"/>
              <a:t>9/9/2021</a:t>
            </a:fld>
            <a:endParaRPr/>
          </a:p>
        </p:txBody>
      </p:sp>
      <p:sp>
        <p:nvSpPr>
          <p:cNvPr id="401" name="Google Shape;401;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Cryptography:- Origin</a:t>
            </a:r>
            <a:endParaRPr/>
          </a:p>
        </p:txBody>
      </p:sp>
      <p:sp>
        <p:nvSpPr>
          <p:cNvPr id="402" name="Google Shape;402;p2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5"/>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The art and science of concealing the messages to introduce secrecy in information security is recognized as cryptography.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Cryptography deals with the actual securing of digital data. It refers to the design of mechanisms based on mathematical algorithms that provide fundamental information security services.</a:t>
            </a:r>
            <a:endParaRPr/>
          </a:p>
        </p:txBody>
      </p:sp>
      <p:sp>
        <p:nvSpPr>
          <p:cNvPr id="408" name="Google Shape;408;p2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C7C0358-D560-4584-826B-6D294E92F9A7}" type="datetime1">
              <a:rPr lang="en-US" smtClean="0"/>
              <a:t>9/9/2021</a:t>
            </a:fld>
            <a:endParaRPr/>
          </a:p>
        </p:txBody>
      </p:sp>
      <p:sp>
        <p:nvSpPr>
          <p:cNvPr id="410" name="Google Shape;41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Cryptography</a:t>
            </a:r>
            <a:endParaRPr/>
          </a:p>
        </p:txBody>
      </p:sp>
      <p:sp>
        <p:nvSpPr>
          <p:cNvPr id="411" name="Google Shape;411;p2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6"/>
          <p:cNvSpPr txBox="1">
            <a:spLocks noGrp="1"/>
          </p:cNvSpPr>
          <p:nvPr>
            <p:ph type="body" idx="1"/>
          </p:nvPr>
        </p:nvSpPr>
        <p:spPr>
          <a:xfrm>
            <a:off x="457200" y="1295400"/>
            <a:ext cx="8229600" cy="48006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632"/>
              <a:buChar char="🞂"/>
            </a:pPr>
            <a:r>
              <a:rPr lang="en-US" sz="2400">
                <a:latin typeface="Times New Roman"/>
                <a:ea typeface="Times New Roman"/>
                <a:cs typeface="Times New Roman"/>
                <a:sym typeface="Times New Roman"/>
              </a:rPr>
              <a:t>The art and science of breaking the cipher text is known as cryptanalysis. </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Cryptanalysis is the sister branch of cryptography and they both co-exist. </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The cryptographic process results in the cipher text for transmission or storage. It involves the study of cryptographic mechanism with the intention to break them. </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Cryptanalysis is also used during the design of the new cryptographic techniques to test their security strengths. </a:t>
            </a:r>
            <a:endParaRPr/>
          </a:p>
          <a:p>
            <a:pPr marL="365760" lvl="0" indent="-256032" algn="l" rtl="0">
              <a:spcBef>
                <a:spcPts val="400"/>
              </a:spcBef>
              <a:spcAft>
                <a:spcPts val="0"/>
              </a:spcAft>
              <a:buSzPts val="1632"/>
              <a:buNone/>
            </a:pPr>
            <a:r>
              <a:rPr lang="en-US" sz="2400" b="1" i="1">
                <a:latin typeface="Times New Roman"/>
                <a:ea typeface="Times New Roman"/>
                <a:cs typeface="Times New Roman"/>
                <a:sym typeface="Times New Roman"/>
              </a:rPr>
              <a:t>	</a:t>
            </a:r>
            <a:endParaRPr/>
          </a:p>
          <a:p>
            <a:pPr marL="365760" lvl="0" indent="-256032" algn="l" rtl="0">
              <a:spcBef>
                <a:spcPts val="400"/>
              </a:spcBef>
              <a:spcAft>
                <a:spcPts val="0"/>
              </a:spcAft>
              <a:buSzPts val="1632"/>
              <a:buNone/>
            </a:pPr>
            <a:r>
              <a:rPr lang="en-US" sz="2400" b="1" i="1">
                <a:latin typeface="Times New Roman"/>
                <a:ea typeface="Times New Roman"/>
                <a:cs typeface="Times New Roman"/>
                <a:sym typeface="Times New Roman"/>
              </a:rPr>
              <a:t>Note: Cryptography concerns with the design of cryptosystems, while cryptanalysis studies the breaking of cryptosystems.</a:t>
            </a:r>
            <a:endParaRPr/>
          </a:p>
        </p:txBody>
      </p:sp>
      <p:sp>
        <p:nvSpPr>
          <p:cNvPr id="417" name="Google Shape;417;p2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57D3B9F-1774-4BF2-ACBE-D3689EE4D6AE}" type="datetime1">
              <a:rPr lang="en-US" smtClean="0"/>
              <a:t>9/9/2021</a:t>
            </a:fld>
            <a:endParaRPr/>
          </a:p>
        </p:txBody>
      </p:sp>
      <p:sp>
        <p:nvSpPr>
          <p:cNvPr id="419" name="Google Shape;41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Cryptanalysis</a:t>
            </a:r>
            <a:endParaRPr>
              <a:latin typeface="Lucida Sans"/>
              <a:ea typeface="Lucida Sans"/>
              <a:cs typeface="Lucida Sans"/>
              <a:sym typeface="Lucida Sans"/>
            </a:endParaRPr>
          </a:p>
        </p:txBody>
      </p:sp>
      <p:sp>
        <p:nvSpPr>
          <p:cNvPr id="420" name="Google Shape;420;p2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7"/>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 cryptosystem is an implementation of cryptographic techniques and their accompanying infrastructure to provide information security services. A cryptosystem is also referred to as a cipher system.  </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426" name="Google Shape;426;p2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526F8EC8-C86F-46CE-A130-E7497BEFD5D3}" type="datetime1">
              <a:rPr lang="en-US" smtClean="0"/>
              <a:t>9/9/2021</a:t>
            </a:fld>
            <a:endParaRPr/>
          </a:p>
        </p:txBody>
      </p:sp>
      <p:sp>
        <p:nvSpPr>
          <p:cNvPr id="428" name="Google Shape;428;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Cryptosystem</a:t>
            </a:r>
            <a:endParaRPr/>
          </a:p>
        </p:txBody>
      </p:sp>
      <p:sp>
        <p:nvSpPr>
          <p:cNvPr id="429" name="Google Shape;429;p2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8"/>
          <p:cNvSpPr txBox="1">
            <a:spLocks noGrp="1"/>
          </p:cNvSpPr>
          <p:nvPr>
            <p:ph type="body" idx="1"/>
          </p:nvPr>
        </p:nvSpPr>
        <p:spPr>
          <a:xfrm>
            <a:off x="609600" y="4419600"/>
            <a:ext cx="8229600" cy="2252472"/>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360"/>
              <a:buChar char="🞂"/>
            </a:pPr>
            <a:r>
              <a:rPr lang="en-US" sz="2000">
                <a:latin typeface="Times New Roman"/>
                <a:ea typeface="Times New Roman"/>
                <a:cs typeface="Times New Roman"/>
                <a:sym typeface="Times New Roman"/>
              </a:rPr>
              <a:t>Figure shows a sender who wants to transfer some sensitive data to a receiver in such a way that any party intercepting or eavesdropping on the communication channel cannot extract the data. </a:t>
            </a:r>
            <a:endParaRPr/>
          </a:p>
          <a:p>
            <a:pPr marL="365760" lvl="0" indent="-256032" algn="l" rtl="0">
              <a:spcBef>
                <a:spcPts val="400"/>
              </a:spcBef>
              <a:spcAft>
                <a:spcPts val="0"/>
              </a:spcAft>
              <a:buSzPts val="1360"/>
              <a:buChar char="🞂"/>
            </a:pPr>
            <a:r>
              <a:rPr lang="en-US" sz="2000">
                <a:latin typeface="Times New Roman"/>
                <a:ea typeface="Times New Roman"/>
                <a:cs typeface="Times New Roman"/>
                <a:sym typeface="Times New Roman"/>
              </a:rPr>
              <a:t>The objective of this simple cryptosystem is that at the end of the process, only the sender and the receiver will know the plaintext. </a:t>
            </a:r>
            <a:endParaRPr/>
          </a:p>
        </p:txBody>
      </p:sp>
      <p:sp>
        <p:nvSpPr>
          <p:cNvPr id="435" name="Google Shape;435;p2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2625DB8-BD4D-4021-9161-A54F309997C3}" type="datetime1">
              <a:rPr lang="en-US" smtClean="0"/>
              <a:t>9/9/2021</a:t>
            </a:fld>
            <a:endParaRPr/>
          </a:p>
        </p:txBody>
      </p:sp>
      <p:sp>
        <p:nvSpPr>
          <p:cNvPr id="437" name="Google Shape;437;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Cryptosystem Continues:</a:t>
            </a:r>
            <a:endParaRPr/>
          </a:p>
        </p:txBody>
      </p:sp>
      <p:pic>
        <p:nvPicPr>
          <p:cNvPr id="438" name="Google Shape;438;p28"/>
          <p:cNvPicPr preferRelativeResize="0"/>
          <p:nvPr/>
        </p:nvPicPr>
        <p:blipFill rotWithShape="1">
          <a:blip r:embed="rId3">
            <a:alphaModFix/>
          </a:blip>
          <a:srcRect/>
          <a:stretch/>
        </p:blipFill>
        <p:spPr>
          <a:xfrm>
            <a:off x="1600200" y="1295400"/>
            <a:ext cx="5559425" cy="3102935"/>
          </a:xfrm>
          <a:prstGeom prst="rect">
            <a:avLst/>
          </a:prstGeom>
          <a:noFill/>
          <a:ln>
            <a:noFill/>
          </a:ln>
        </p:spPr>
      </p:pic>
      <p:sp>
        <p:nvSpPr>
          <p:cNvPr id="439" name="Google Shape;439;p2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C3F01FC0-6EC5-4363-957E-F604AC3182CC}" type="datetime1">
              <a:rPr lang="en-US" smtClean="0"/>
              <a:t>9/9/2021</a:t>
            </a:fld>
            <a:endParaRPr/>
          </a:p>
        </p:txBody>
      </p:sp>
      <p:sp>
        <p:nvSpPr>
          <p:cNvPr id="446" name="Google Shape;446;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Components of Cryptosystem</a:t>
            </a:r>
            <a:endParaRPr/>
          </a:p>
        </p:txBody>
      </p:sp>
      <p:pic>
        <p:nvPicPr>
          <p:cNvPr id="447" name="Google Shape;447;p29"/>
          <p:cNvPicPr preferRelativeResize="0"/>
          <p:nvPr/>
        </p:nvPicPr>
        <p:blipFill rotWithShape="1">
          <a:blip r:embed="rId3">
            <a:alphaModFix/>
          </a:blip>
          <a:srcRect/>
          <a:stretch/>
        </p:blipFill>
        <p:spPr>
          <a:xfrm>
            <a:off x="609600" y="4114800"/>
            <a:ext cx="7763364" cy="1805773"/>
          </a:xfrm>
          <a:prstGeom prst="rect">
            <a:avLst/>
          </a:prstGeom>
          <a:noFill/>
          <a:ln>
            <a:noFill/>
          </a:ln>
        </p:spPr>
      </p:pic>
      <p:sp>
        <p:nvSpPr>
          <p:cNvPr id="448" name="Google Shape;448;p29"/>
          <p:cNvSpPr txBox="1">
            <a:spLocks noGrp="1"/>
          </p:cNvSpPr>
          <p:nvPr>
            <p:ph type="body" idx="1"/>
          </p:nvPr>
        </p:nvSpPr>
        <p:spPr>
          <a:xfrm>
            <a:off x="457200" y="1219200"/>
            <a:ext cx="8229600" cy="3166871"/>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632"/>
              <a:buNone/>
            </a:pPr>
            <a:r>
              <a:rPr lang="en-US" sz="2400">
                <a:latin typeface="Times New Roman"/>
                <a:ea typeface="Times New Roman"/>
                <a:cs typeface="Times New Roman"/>
                <a:sym typeface="Times New Roman"/>
              </a:rPr>
              <a:t>The various components of a basic cryptosystem are as follows:</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Plaintext</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Encryption Algorithm </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Ciphertext</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Decryption Algorithm </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Encryption Key</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Decryption Key</a:t>
            </a:r>
            <a:endParaRPr/>
          </a:p>
          <a:p>
            <a:pPr marL="365760" lvl="0" indent="-256032" algn="l" rtl="0">
              <a:spcBef>
                <a:spcPts val="400"/>
              </a:spcBef>
              <a:spcAft>
                <a:spcPts val="0"/>
              </a:spcAft>
              <a:buSzPts val="1632"/>
              <a:buNone/>
            </a:pPr>
            <a:endParaRPr sz="2400">
              <a:latin typeface="Times New Roman"/>
              <a:ea typeface="Times New Roman"/>
              <a:cs typeface="Times New Roman"/>
              <a:sym typeface="Times New Roman"/>
            </a:endParaRPr>
          </a:p>
        </p:txBody>
      </p:sp>
      <p:sp>
        <p:nvSpPr>
          <p:cNvPr id="449" name="Google Shape;449;p2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lnSpcReduction="10000"/>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   Network security consists of the policies and practices adopted to prevent and monitor unauthorized access, misuse, modification, or denial of a computer network and network-accessible resources. </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None/>
            </a:pPr>
            <a:r>
              <a:rPr lang="en-US" sz="2800">
                <a:latin typeface="Times New Roman"/>
                <a:ea typeface="Times New Roman"/>
                <a:cs typeface="Times New Roman"/>
                <a:sym typeface="Times New Roman"/>
              </a:rPr>
              <a:t>   In its simplest term, it is a set of rules and configurations designed to protect the integrity, confidentiality and accessibility of computer networks and data using both software and hardware technologies.</a:t>
            </a:r>
            <a:endParaRPr/>
          </a:p>
        </p:txBody>
      </p:sp>
      <p:sp>
        <p:nvSpPr>
          <p:cNvPr id="202" name="Google Shape;202;p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035482A-1642-470B-89F5-3C21A7E55CC9}" type="datetime1">
              <a:rPr lang="en-US" smtClean="0"/>
              <a:t>9/9/2021</a:t>
            </a:fld>
            <a:endParaRPr/>
          </a:p>
        </p:txBody>
      </p:sp>
      <p:sp>
        <p:nvSpPr>
          <p:cNvPr id="204" name="Google Shape;204;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Network Security </a:t>
            </a:r>
            <a:endParaRPr/>
          </a:p>
        </p:txBody>
      </p:sp>
      <p:sp>
        <p:nvSpPr>
          <p:cNvPr id="205" name="Google Shape;205;p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0"/>
          <p:cNvSpPr txBox="1">
            <a:spLocks noGrp="1"/>
          </p:cNvSpPr>
          <p:nvPr>
            <p:ph type="body" idx="1"/>
          </p:nvPr>
        </p:nvSpPr>
        <p:spPr>
          <a:xfrm>
            <a:off x="457200" y="685800"/>
            <a:ext cx="8229600" cy="5105400"/>
          </a:xfrm>
          <a:prstGeom prst="rect">
            <a:avLst/>
          </a:prstGeom>
          <a:noFill/>
          <a:ln>
            <a:noFill/>
          </a:ln>
        </p:spPr>
        <p:txBody>
          <a:bodyPr spcFirstLastPara="1" wrap="square" lIns="91425" tIns="45700" rIns="91425" bIns="45700" anchor="ctr" anchorCtr="0">
            <a:noAutofit/>
          </a:bodyPr>
          <a:lstStyle/>
          <a:p>
            <a:pPr marL="365760" lvl="0" indent="-256032" algn="l" rtl="0">
              <a:spcBef>
                <a:spcPts val="0"/>
              </a:spcBef>
              <a:spcAft>
                <a:spcPts val="0"/>
              </a:spcAft>
              <a:buSzPts val="1904"/>
              <a:buChar char="🞂"/>
            </a:pPr>
            <a:r>
              <a:rPr lang="en-US" sz="2800" b="1">
                <a:solidFill>
                  <a:srgbClr val="0070C0"/>
                </a:solidFill>
                <a:latin typeface="Times New Roman"/>
                <a:ea typeface="Times New Roman"/>
                <a:cs typeface="Times New Roman"/>
                <a:sym typeface="Times New Roman"/>
              </a:rPr>
              <a:t>Plaintext:</a:t>
            </a:r>
            <a:r>
              <a:rPr lang="en-US" sz="2800">
                <a:latin typeface="Times New Roman"/>
                <a:ea typeface="Times New Roman"/>
                <a:cs typeface="Times New Roman"/>
                <a:sym typeface="Times New Roman"/>
              </a:rPr>
              <a:t> It is the data to be protected during transmission. </a:t>
            </a:r>
            <a:endParaRPr/>
          </a:p>
          <a:p>
            <a:pPr marL="365760" lvl="0" indent="-256032" algn="l" rtl="0">
              <a:spcBef>
                <a:spcPts val="400"/>
              </a:spcBef>
              <a:spcAft>
                <a:spcPts val="0"/>
              </a:spcAft>
              <a:buSzPts val="1904"/>
              <a:buChar char="🞂"/>
            </a:pPr>
            <a:r>
              <a:rPr lang="en-US" sz="2800" b="1">
                <a:solidFill>
                  <a:srgbClr val="0070C0"/>
                </a:solidFill>
                <a:latin typeface="Times New Roman"/>
                <a:ea typeface="Times New Roman"/>
                <a:cs typeface="Times New Roman"/>
                <a:sym typeface="Times New Roman"/>
              </a:rPr>
              <a:t>Encryption Algorithm:</a:t>
            </a:r>
            <a:r>
              <a:rPr lang="en-US" sz="2800">
                <a:latin typeface="Times New Roman"/>
                <a:ea typeface="Times New Roman"/>
                <a:cs typeface="Times New Roman"/>
                <a:sym typeface="Times New Roman"/>
              </a:rPr>
              <a:t> It is a mathematical process that produces a ciphertext for any given plaintext and encryption key.</a:t>
            </a:r>
            <a:endParaRPr/>
          </a:p>
          <a:p>
            <a:pPr marL="365760" lvl="0" indent="-256032" algn="l" rtl="0">
              <a:spcBef>
                <a:spcPts val="400"/>
              </a:spcBef>
              <a:spcAft>
                <a:spcPts val="0"/>
              </a:spcAft>
              <a:buSzPts val="1904"/>
              <a:buChar char="🞂"/>
            </a:pPr>
            <a:r>
              <a:rPr lang="en-US" sz="2800" b="1">
                <a:solidFill>
                  <a:srgbClr val="0070C0"/>
                </a:solidFill>
                <a:latin typeface="Times New Roman"/>
                <a:ea typeface="Times New Roman"/>
                <a:cs typeface="Times New Roman"/>
                <a:sym typeface="Times New Roman"/>
              </a:rPr>
              <a:t>Ciphertext:</a:t>
            </a:r>
            <a:r>
              <a:rPr lang="en-US" sz="2800">
                <a:latin typeface="Times New Roman"/>
                <a:ea typeface="Times New Roman"/>
                <a:cs typeface="Times New Roman"/>
                <a:sym typeface="Times New Roman"/>
              </a:rPr>
              <a:t> It is the scrambled version of the plaintext produced by the encryption algorithm using a specific the encryption key. </a:t>
            </a:r>
            <a:endParaRPr/>
          </a:p>
          <a:p>
            <a:pPr marL="365760" lvl="0" indent="-256032" algn="l" rtl="0">
              <a:spcBef>
                <a:spcPts val="400"/>
              </a:spcBef>
              <a:spcAft>
                <a:spcPts val="0"/>
              </a:spcAft>
              <a:buSzPts val="1904"/>
              <a:buChar char="🞂"/>
            </a:pPr>
            <a:r>
              <a:rPr lang="en-US" sz="2800" b="1">
                <a:solidFill>
                  <a:srgbClr val="0070C0"/>
                </a:solidFill>
                <a:latin typeface="Times New Roman"/>
                <a:ea typeface="Times New Roman"/>
                <a:cs typeface="Times New Roman"/>
                <a:sym typeface="Times New Roman"/>
              </a:rPr>
              <a:t>Decryption Algorithm: </a:t>
            </a:r>
            <a:r>
              <a:rPr lang="en-US" sz="2800">
                <a:latin typeface="Times New Roman"/>
                <a:ea typeface="Times New Roman"/>
                <a:cs typeface="Times New Roman"/>
                <a:sym typeface="Times New Roman"/>
              </a:rPr>
              <a:t>It is a mathematical process, that produces a unique plaintext for any given ciphertext and decryption key. </a:t>
            </a:r>
            <a:endParaRPr/>
          </a:p>
        </p:txBody>
      </p:sp>
      <p:sp>
        <p:nvSpPr>
          <p:cNvPr id="455" name="Google Shape;455;p3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B0580FD-BF87-470D-B953-925A063348A2}" type="datetime1">
              <a:rPr lang="en-US" smtClean="0"/>
              <a:t>9/9/2021</a:t>
            </a:fld>
            <a:endParaRPr/>
          </a:p>
        </p:txBody>
      </p:sp>
      <p:sp>
        <p:nvSpPr>
          <p:cNvPr id="457" name="Google Shape;457;p3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1"/>
          <p:cNvSpPr txBox="1">
            <a:spLocks noGrp="1"/>
          </p:cNvSpPr>
          <p:nvPr>
            <p:ph type="body" idx="1"/>
          </p:nvPr>
        </p:nvSpPr>
        <p:spPr>
          <a:xfrm>
            <a:off x="457200" y="762000"/>
            <a:ext cx="8229600" cy="5181600"/>
          </a:xfrm>
          <a:prstGeom prst="rect">
            <a:avLst/>
          </a:prstGeom>
          <a:noFill/>
          <a:ln>
            <a:noFill/>
          </a:ln>
        </p:spPr>
        <p:txBody>
          <a:bodyPr spcFirstLastPara="1" wrap="square" lIns="91425" tIns="45700" rIns="91425" bIns="45700" anchor="ctr" anchorCtr="0">
            <a:noAutofit/>
          </a:bodyPr>
          <a:lstStyle/>
          <a:p>
            <a:pPr marL="365760" lvl="0" indent="-256032" algn="l" rtl="0">
              <a:spcBef>
                <a:spcPts val="0"/>
              </a:spcBef>
              <a:spcAft>
                <a:spcPts val="0"/>
              </a:spcAft>
              <a:buSzPts val="1904"/>
              <a:buChar char="🞂"/>
            </a:pPr>
            <a:r>
              <a:rPr lang="en-US" sz="2800" b="1">
                <a:solidFill>
                  <a:srgbClr val="0070C0"/>
                </a:solidFill>
                <a:latin typeface="Times New Roman"/>
                <a:ea typeface="Times New Roman"/>
                <a:cs typeface="Times New Roman"/>
                <a:sym typeface="Times New Roman"/>
              </a:rPr>
              <a:t>Encryption Key: </a:t>
            </a:r>
            <a:r>
              <a:rPr lang="en-US" sz="2800">
                <a:latin typeface="Times New Roman"/>
                <a:ea typeface="Times New Roman"/>
                <a:cs typeface="Times New Roman"/>
                <a:sym typeface="Times New Roman"/>
              </a:rPr>
              <a:t>It is a value that is known to the sender. The sender inputs the encryption key into the encryption algorithm along with the plaintext in order to compute the ciphertext.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b="1">
                <a:solidFill>
                  <a:srgbClr val="0070C0"/>
                </a:solidFill>
                <a:latin typeface="Times New Roman"/>
                <a:ea typeface="Times New Roman"/>
                <a:cs typeface="Times New Roman"/>
                <a:sym typeface="Times New Roman"/>
              </a:rPr>
              <a:t>Decryption Key</a:t>
            </a:r>
            <a:r>
              <a:rPr lang="en-US" sz="2800">
                <a:latin typeface="Times New Roman"/>
                <a:ea typeface="Times New Roman"/>
                <a:cs typeface="Times New Roman"/>
                <a:sym typeface="Times New Roman"/>
              </a:rPr>
              <a:t>. It is a value that is known to the receiver. The decryption key is related to the encryption key, but is not always identical to it. The receiver inputs the decryption key into the decryption algorithm along with the ciphertext in order to compute the plaintext.</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463" name="Google Shape;463;p3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6045749D-1DD1-4ED4-8DAB-85BC73321E6F}" type="datetime1">
              <a:rPr lang="en-US" smtClean="0"/>
              <a:t>9/9/2021</a:t>
            </a:fld>
            <a:endParaRPr/>
          </a:p>
        </p:txBody>
      </p:sp>
      <p:sp>
        <p:nvSpPr>
          <p:cNvPr id="465" name="Google Shape;465;p3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2"/>
          <p:cNvSpPr txBox="1">
            <a:spLocks noGrp="1"/>
          </p:cNvSpPr>
          <p:nvPr>
            <p:ph type="body" idx="1"/>
          </p:nvPr>
        </p:nvSpPr>
        <p:spPr>
          <a:xfrm>
            <a:off x="457200" y="1066801"/>
            <a:ext cx="8229600" cy="4267200"/>
          </a:xfrm>
          <a:prstGeom prst="rect">
            <a:avLst/>
          </a:prstGeom>
          <a:noFill/>
          <a:ln>
            <a:noFill/>
          </a:ln>
        </p:spPr>
        <p:txBody>
          <a:bodyPr spcFirstLastPara="1" wrap="square" lIns="91425" tIns="45700" rIns="91425" bIns="45700" anchor="ctr" anchorCtr="0">
            <a:no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For a given cryptosystem, a collection of all possible decryption keys is called a </a:t>
            </a:r>
            <a:r>
              <a:rPr lang="en-US" sz="2800" b="1">
                <a:latin typeface="Times New Roman"/>
                <a:ea typeface="Times New Roman"/>
                <a:cs typeface="Times New Roman"/>
                <a:sym typeface="Times New Roman"/>
              </a:rPr>
              <a:t>key space</a:t>
            </a:r>
            <a:r>
              <a:rPr lang="en-US" sz="2800">
                <a:latin typeface="Times New Roman"/>
                <a:ea typeface="Times New Roman"/>
                <a:cs typeface="Times New Roman"/>
                <a:sym typeface="Times New Roman"/>
              </a:rPr>
              <a:t>.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An </a:t>
            </a:r>
            <a:r>
              <a:rPr lang="en-US" sz="2800" b="1">
                <a:latin typeface="Times New Roman"/>
                <a:ea typeface="Times New Roman"/>
                <a:cs typeface="Times New Roman"/>
                <a:sym typeface="Times New Roman"/>
              </a:rPr>
              <a:t>interceptor</a:t>
            </a:r>
            <a:r>
              <a:rPr lang="en-US" sz="2800">
                <a:latin typeface="Times New Roman"/>
                <a:ea typeface="Times New Roman"/>
                <a:cs typeface="Times New Roman"/>
                <a:sym typeface="Times New Roman"/>
              </a:rPr>
              <a:t> (an attacker) is an unauthorized entity who attempts to determine the plaintext. He can see the ciphertext and may know the decryption algorithm. He, however, must never know the decryption key.</a:t>
            </a:r>
            <a:endParaRPr/>
          </a:p>
        </p:txBody>
      </p:sp>
      <p:sp>
        <p:nvSpPr>
          <p:cNvPr id="471" name="Google Shape;471;p3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D7B06D24-A593-41EB-BC51-4F7289B26260}" type="datetime1">
              <a:rPr lang="en-US" smtClean="0"/>
              <a:t>9/9/2021</a:t>
            </a:fld>
            <a:endParaRPr/>
          </a:p>
        </p:txBody>
      </p:sp>
      <p:sp>
        <p:nvSpPr>
          <p:cNvPr id="473" name="Google Shape;473;p3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3"/>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lnSpcReduction="10000"/>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   Fundamentally, there are two types of cryptosystems based on the manner in which encryption-decryption is carried out in the system:</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None/>
            </a:pPr>
            <a:r>
              <a:rPr lang="en-US" sz="2800">
                <a:latin typeface="Times New Roman"/>
                <a:ea typeface="Times New Roman"/>
                <a:cs typeface="Times New Roman"/>
                <a:sym typeface="Times New Roman"/>
              </a:rPr>
              <a:t>	The main difference between these cryptosystems is the relationship between the encryption and the decryption key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Symmetric Key Encryption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Asymmetric Key Encryption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479" name="Google Shape;479;p3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A5319DA-14D9-4A23-AA2A-CBECA116075E}" type="datetime1">
              <a:rPr lang="en-US" smtClean="0"/>
              <a:t>9/9/2021</a:t>
            </a:fld>
            <a:endParaRPr/>
          </a:p>
        </p:txBody>
      </p:sp>
      <p:sp>
        <p:nvSpPr>
          <p:cNvPr id="481" name="Google Shape;48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Types of Cryptosystem</a:t>
            </a:r>
            <a:endParaRPr/>
          </a:p>
        </p:txBody>
      </p:sp>
      <p:pic>
        <p:nvPicPr>
          <p:cNvPr id="482" name="Google Shape;482;p33"/>
          <p:cNvPicPr preferRelativeResize="0"/>
          <p:nvPr/>
        </p:nvPicPr>
        <p:blipFill rotWithShape="1">
          <a:blip r:embed="rId3">
            <a:alphaModFix/>
          </a:blip>
          <a:srcRect/>
          <a:stretch/>
        </p:blipFill>
        <p:spPr>
          <a:xfrm>
            <a:off x="5257800" y="4114800"/>
            <a:ext cx="3338512" cy="1974248"/>
          </a:xfrm>
          <a:prstGeom prst="rect">
            <a:avLst/>
          </a:prstGeom>
          <a:noFill/>
          <a:ln>
            <a:noFill/>
          </a:ln>
        </p:spPr>
      </p:pic>
      <p:sp>
        <p:nvSpPr>
          <p:cNvPr id="483" name="Google Shape;483;p3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4"/>
          <p:cNvSpPr txBox="1">
            <a:spLocks noGrp="1"/>
          </p:cNvSpPr>
          <p:nvPr>
            <p:ph type="body" idx="1"/>
          </p:nvPr>
        </p:nvSpPr>
        <p:spPr>
          <a:xfrm>
            <a:off x="457200" y="1295400"/>
            <a:ext cx="8229600" cy="36576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632"/>
              <a:buChar char="🞂"/>
            </a:pPr>
            <a:r>
              <a:rPr lang="en-US" sz="2400">
                <a:latin typeface="Times New Roman"/>
                <a:ea typeface="Times New Roman"/>
                <a:cs typeface="Times New Roman"/>
                <a:sym typeface="Times New Roman"/>
              </a:rPr>
              <a:t>The encryption process where the sender and receiver of a message share a single, common key that is used to encrypt and decrypt the message is known as Symmetric Key Encryption.</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The study of symmetric cryptosystems is referred to as symmetric cryptography. Symmetric cryptosystems are also sometimes referred to as secret key cryptosystems.</a:t>
            </a:r>
            <a:endParaRPr/>
          </a:p>
          <a:p>
            <a:pPr marL="365760" lvl="0" indent="-256032" algn="l" rtl="0">
              <a:spcBef>
                <a:spcPts val="400"/>
              </a:spcBef>
              <a:spcAft>
                <a:spcPts val="0"/>
              </a:spcAft>
              <a:buSzPts val="1632"/>
              <a:buChar char="🞂"/>
            </a:pPr>
            <a:r>
              <a:rPr lang="en-US" sz="2400">
                <a:latin typeface="Times New Roman"/>
                <a:ea typeface="Times New Roman"/>
                <a:cs typeface="Times New Roman"/>
                <a:sym typeface="Times New Roman"/>
              </a:rPr>
              <a:t>The Algorithm use is also known as a secret key algorithm or sometimes called a symmetric algorithm.</a:t>
            </a:r>
            <a:endParaRPr/>
          </a:p>
        </p:txBody>
      </p:sp>
      <p:sp>
        <p:nvSpPr>
          <p:cNvPr id="489" name="Google Shape;489;p3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036F9FB-7BCA-413C-A4B6-47CA84B5713A}" type="datetime1">
              <a:rPr lang="en-US" smtClean="0"/>
              <a:t>9/9/2021</a:t>
            </a:fld>
            <a:endParaRPr/>
          </a:p>
        </p:txBody>
      </p:sp>
      <p:sp>
        <p:nvSpPr>
          <p:cNvPr id="491" name="Google Shape;491;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Symmetric Key Encryption</a:t>
            </a:r>
            <a:endParaRPr/>
          </a:p>
        </p:txBody>
      </p:sp>
      <p:pic>
        <p:nvPicPr>
          <p:cNvPr id="492" name="Google Shape;492;p34"/>
          <p:cNvPicPr preferRelativeResize="0"/>
          <p:nvPr/>
        </p:nvPicPr>
        <p:blipFill rotWithShape="1">
          <a:blip r:embed="rId3">
            <a:alphaModFix/>
          </a:blip>
          <a:srcRect/>
          <a:stretch/>
        </p:blipFill>
        <p:spPr>
          <a:xfrm>
            <a:off x="6096000" y="4572000"/>
            <a:ext cx="3048000" cy="1895475"/>
          </a:xfrm>
          <a:prstGeom prst="rect">
            <a:avLst/>
          </a:prstGeom>
          <a:noFill/>
          <a:ln>
            <a:noFill/>
          </a:ln>
        </p:spPr>
      </p:pic>
      <p:sp>
        <p:nvSpPr>
          <p:cNvPr id="493" name="Google Shape;493;p3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1D27FEA1-C924-4DAF-AB40-F53642C4FB10}" type="datetime1">
              <a:rPr lang="en-US" smtClean="0"/>
              <a:t>9/9/2021</a:t>
            </a:fld>
            <a:endParaRPr/>
          </a:p>
        </p:txBody>
      </p:sp>
      <p:sp>
        <p:nvSpPr>
          <p:cNvPr id="500" name="Google Shape;50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Symmetric Key Encryption</a:t>
            </a:r>
            <a:endParaRPr/>
          </a:p>
        </p:txBody>
      </p:sp>
      <p:pic>
        <p:nvPicPr>
          <p:cNvPr id="501" name="Google Shape;501;p35"/>
          <p:cNvPicPr preferRelativeResize="0"/>
          <p:nvPr/>
        </p:nvPicPr>
        <p:blipFill rotWithShape="1">
          <a:blip r:embed="rId3">
            <a:alphaModFix/>
          </a:blip>
          <a:srcRect/>
          <a:stretch/>
        </p:blipFill>
        <p:spPr>
          <a:xfrm>
            <a:off x="1079500" y="1957388"/>
            <a:ext cx="6983413" cy="2843212"/>
          </a:xfrm>
          <a:prstGeom prst="rect">
            <a:avLst/>
          </a:prstGeom>
          <a:noFill/>
          <a:ln>
            <a:noFill/>
          </a:ln>
        </p:spPr>
      </p:pic>
      <p:sp>
        <p:nvSpPr>
          <p:cNvPr id="502" name="Google Shape;502;p35"/>
          <p:cNvSpPr txBox="1"/>
          <p:nvPr/>
        </p:nvSpPr>
        <p:spPr>
          <a:xfrm>
            <a:off x="914400" y="5334000"/>
            <a:ext cx="757290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Locking and unlocking with the same key</a:t>
            </a:r>
            <a:endParaRPr sz="2800" b="1" i="1">
              <a:solidFill>
                <a:schemeClr val="dk1"/>
              </a:solidFill>
              <a:latin typeface="Times New Roman"/>
              <a:ea typeface="Times New Roman"/>
              <a:cs typeface="Times New Roman"/>
              <a:sym typeface="Times New Roman"/>
            </a:endParaRPr>
          </a:p>
        </p:txBody>
      </p:sp>
      <p:sp>
        <p:nvSpPr>
          <p:cNvPr id="503" name="Google Shape;503;p3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87483E64-BAAC-462A-A5D6-F36645FD078B}" type="datetime1">
              <a:rPr lang="en-US" smtClean="0"/>
              <a:t>9/9/2021</a:t>
            </a:fld>
            <a:endParaRPr/>
          </a:p>
        </p:txBody>
      </p:sp>
      <p:sp>
        <p:nvSpPr>
          <p:cNvPr id="510" name="Google Shape;510;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Symmetric Key Encryption</a:t>
            </a:r>
            <a:endParaRPr/>
          </a:p>
        </p:txBody>
      </p:sp>
      <p:pic>
        <p:nvPicPr>
          <p:cNvPr id="511" name="Google Shape;511;p36"/>
          <p:cNvPicPr preferRelativeResize="0"/>
          <p:nvPr/>
        </p:nvPicPr>
        <p:blipFill rotWithShape="1">
          <a:blip r:embed="rId3">
            <a:alphaModFix/>
          </a:blip>
          <a:srcRect/>
          <a:stretch/>
        </p:blipFill>
        <p:spPr>
          <a:xfrm>
            <a:off x="1066800" y="1219200"/>
            <a:ext cx="6858000" cy="3210449"/>
          </a:xfrm>
          <a:prstGeom prst="rect">
            <a:avLst/>
          </a:prstGeom>
          <a:noFill/>
          <a:ln>
            <a:noFill/>
          </a:ln>
        </p:spPr>
      </p:pic>
      <p:sp>
        <p:nvSpPr>
          <p:cNvPr id="512" name="Google Shape;512;p36"/>
          <p:cNvSpPr/>
          <p:nvPr/>
        </p:nvSpPr>
        <p:spPr>
          <a:xfrm>
            <a:off x="762000" y="4634805"/>
            <a:ext cx="76200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The key for encrypting and decrypting the file had to be known to all the recipients. Else, the message could not be decrypted by conventional means. </a:t>
            </a:r>
            <a:endParaRPr sz="2800">
              <a:solidFill>
                <a:schemeClr val="dk1"/>
              </a:solidFill>
              <a:latin typeface="Times New Roman"/>
              <a:ea typeface="Times New Roman"/>
              <a:cs typeface="Times New Roman"/>
              <a:sym typeface="Times New Roman"/>
            </a:endParaRPr>
          </a:p>
        </p:txBody>
      </p:sp>
      <p:sp>
        <p:nvSpPr>
          <p:cNvPr id="513" name="Google Shape;513;p3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1614EAD-23CA-4429-86CE-5387B014398A}" type="datetime1">
              <a:rPr lang="en-US" smtClean="0"/>
              <a:t>9/9/2021</a:t>
            </a:fld>
            <a:endParaRPr/>
          </a:p>
        </p:txBody>
      </p:sp>
      <p:sp>
        <p:nvSpPr>
          <p:cNvPr id="520" name="Google Shape;520;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Symmetric Key Encryption</a:t>
            </a:r>
            <a:endParaRPr/>
          </a:p>
        </p:txBody>
      </p:sp>
      <p:sp>
        <p:nvSpPr>
          <p:cNvPr id="521" name="Google Shape;521;p37"/>
          <p:cNvSpPr/>
          <p:nvPr/>
        </p:nvSpPr>
        <p:spPr>
          <a:xfrm>
            <a:off x="533400" y="5235714"/>
            <a:ext cx="81534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In a group of n people, to enable two-party communication between any two persons, the number of keys required for group is </a:t>
            </a:r>
            <a:r>
              <a:rPr lang="en-US" sz="2000" i="1">
                <a:solidFill>
                  <a:schemeClr val="dk1"/>
                </a:solidFill>
                <a:latin typeface="Times New Roman"/>
                <a:ea typeface="Times New Roman"/>
                <a:cs typeface="Times New Roman"/>
                <a:sym typeface="Times New Roman"/>
              </a:rPr>
              <a:t>n × (n – 1)/2</a:t>
            </a:r>
            <a:r>
              <a:rPr lang="en-US" sz="2000">
                <a:solidFill>
                  <a:schemeClr val="dk1"/>
                </a:solidFill>
                <a:latin typeface="Times New Roman"/>
                <a:ea typeface="Times New Roman"/>
                <a:cs typeface="Times New Roman"/>
                <a:sym typeface="Times New Roman"/>
              </a:rPr>
              <a:t>. </a:t>
            </a:r>
            <a:endParaRPr/>
          </a:p>
        </p:txBody>
      </p:sp>
      <p:pic>
        <p:nvPicPr>
          <p:cNvPr id="522" name="Google Shape;522;p37"/>
          <p:cNvPicPr preferRelativeResize="0"/>
          <p:nvPr/>
        </p:nvPicPr>
        <p:blipFill rotWithShape="1">
          <a:blip r:embed="rId3">
            <a:alphaModFix/>
          </a:blip>
          <a:srcRect/>
          <a:stretch/>
        </p:blipFill>
        <p:spPr>
          <a:xfrm>
            <a:off x="228600" y="1628775"/>
            <a:ext cx="8785225" cy="3095625"/>
          </a:xfrm>
          <a:prstGeom prst="rect">
            <a:avLst/>
          </a:prstGeom>
          <a:noFill/>
          <a:ln>
            <a:noFill/>
          </a:ln>
        </p:spPr>
      </p:pic>
      <p:sp>
        <p:nvSpPr>
          <p:cNvPr id="523" name="Google Shape;523;p3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A02F3B7-3026-4253-88FE-40E3A9005D46}" type="datetime1">
              <a:rPr lang="en-US" smtClean="0"/>
              <a:t>9/9/2021</a:t>
            </a:fld>
            <a:endParaRPr/>
          </a:p>
        </p:txBody>
      </p:sp>
      <p:sp>
        <p:nvSpPr>
          <p:cNvPr id="530" name="Google Shape;53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Symmetric Key Encryption</a:t>
            </a:r>
            <a:endParaRPr/>
          </a:p>
        </p:txBody>
      </p:sp>
      <p:sp>
        <p:nvSpPr>
          <p:cNvPr id="531" name="Google Shape;531;p38"/>
          <p:cNvSpPr/>
          <p:nvPr/>
        </p:nvSpPr>
        <p:spPr>
          <a:xfrm>
            <a:off x="152400" y="1305580"/>
            <a:ext cx="8839200"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dk1"/>
                </a:solidFill>
                <a:latin typeface="Times New Roman"/>
                <a:ea typeface="Times New Roman"/>
                <a:cs typeface="Times New Roman"/>
                <a:sym typeface="Times New Roman"/>
              </a:rPr>
              <a:t>If P is the plaintext, C is the ciphertext, and K is the key, </a:t>
            </a:r>
            <a:endParaRPr/>
          </a:p>
        </p:txBody>
      </p:sp>
      <p:pic>
        <p:nvPicPr>
          <p:cNvPr id="532" name="Google Shape;532;p38"/>
          <p:cNvPicPr preferRelativeResize="0"/>
          <p:nvPr/>
        </p:nvPicPr>
        <p:blipFill rotWithShape="1">
          <a:blip r:embed="rId3">
            <a:alphaModFix/>
          </a:blip>
          <a:srcRect/>
          <a:stretch/>
        </p:blipFill>
        <p:spPr>
          <a:xfrm>
            <a:off x="252413" y="2073275"/>
            <a:ext cx="8510587" cy="1431925"/>
          </a:xfrm>
          <a:prstGeom prst="rect">
            <a:avLst/>
          </a:prstGeom>
          <a:noFill/>
          <a:ln>
            <a:noFill/>
          </a:ln>
        </p:spPr>
      </p:pic>
      <p:sp>
        <p:nvSpPr>
          <p:cNvPr id="533" name="Google Shape;533;p38"/>
          <p:cNvSpPr/>
          <p:nvPr/>
        </p:nvSpPr>
        <p:spPr>
          <a:xfrm>
            <a:off x="152400" y="3657600"/>
            <a:ext cx="8839200"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dk1"/>
                </a:solidFill>
                <a:latin typeface="Times New Roman"/>
                <a:ea typeface="Times New Roman"/>
                <a:cs typeface="Times New Roman"/>
                <a:sym typeface="Times New Roman"/>
              </a:rPr>
              <a:t>We assume that Bob creates </a:t>
            </a:r>
            <a:r>
              <a:rPr lang="en-US" sz="2800" i="0">
                <a:solidFill>
                  <a:schemeClr val="dk1"/>
                </a:solidFill>
                <a:latin typeface="Times New Roman"/>
                <a:ea typeface="Times New Roman"/>
                <a:cs typeface="Times New Roman"/>
                <a:sym typeface="Times New Roman"/>
              </a:rPr>
              <a:t>P</a:t>
            </a:r>
            <a:r>
              <a:rPr lang="en-US" sz="2800" i="0" baseline="-25000">
                <a:solidFill>
                  <a:schemeClr val="dk1"/>
                </a:solidFill>
                <a:latin typeface="Times New Roman"/>
                <a:ea typeface="Times New Roman"/>
                <a:cs typeface="Times New Roman"/>
                <a:sym typeface="Times New Roman"/>
              </a:rPr>
              <a:t>1</a:t>
            </a:r>
            <a:r>
              <a:rPr lang="en-US" sz="2800" i="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we prove that </a:t>
            </a:r>
            <a:r>
              <a:rPr lang="en-US" sz="2800" i="0">
                <a:solidFill>
                  <a:schemeClr val="dk1"/>
                </a:solidFill>
                <a:latin typeface="Times New Roman"/>
                <a:ea typeface="Times New Roman"/>
                <a:cs typeface="Times New Roman"/>
                <a:sym typeface="Times New Roman"/>
              </a:rPr>
              <a:t>P</a:t>
            </a:r>
            <a:r>
              <a:rPr lang="en-US" sz="2800" i="0" baseline="-25000">
                <a:solidFill>
                  <a:schemeClr val="dk1"/>
                </a:solidFill>
                <a:latin typeface="Times New Roman"/>
                <a:ea typeface="Times New Roman"/>
                <a:cs typeface="Times New Roman"/>
                <a:sym typeface="Times New Roman"/>
              </a:rPr>
              <a:t>1</a:t>
            </a:r>
            <a:r>
              <a:rPr lang="en-US" sz="2800" i="0">
                <a:solidFill>
                  <a:schemeClr val="dk1"/>
                </a:solidFill>
                <a:latin typeface="Times New Roman"/>
                <a:ea typeface="Times New Roman"/>
                <a:cs typeface="Times New Roman"/>
                <a:sym typeface="Times New Roman"/>
              </a:rPr>
              <a:t> = P</a:t>
            </a:r>
            <a:r>
              <a:rPr lang="en-US" sz="2800">
                <a:solidFill>
                  <a:schemeClr val="dk1"/>
                </a:solidFill>
                <a:latin typeface="Times New Roman"/>
                <a:ea typeface="Times New Roman"/>
                <a:cs typeface="Times New Roman"/>
                <a:sym typeface="Times New Roman"/>
              </a:rPr>
              <a:t>:</a:t>
            </a:r>
            <a:endParaRPr/>
          </a:p>
        </p:txBody>
      </p:sp>
      <p:pic>
        <p:nvPicPr>
          <p:cNvPr id="534" name="Google Shape;534;p38"/>
          <p:cNvPicPr preferRelativeResize="0"/>
          <p:nvPr/>
        </p:nvPicPr>
        <p:blipFill rotWithShape="1">
          <a:blip r:embed="rId4">
            <a:alphaModFix/>
          </a:blip>
          <a:srcRect/>
          <a:stretch/>
        </p:blipFill>
        <p:spPr>
          <a:xfrm>
            <a:off x="2847975" y="4572000"/>
            <a:ext cx="2714625" cy="762000"/>
          </a:xfrm>
          <a:prstGeom prst="rect">
            <a:avLst/>
          </a:prstGeom>
          <a:noFill/>
          <a:ln>
            <a:noFill/>
          </a:ln>
        </p:spPr>
      </p:pic>
      <p:pic>
        <p:nvPicPr>
          <p:cNvPr id="535" name="Google Shape;535;p38"/>
          <p:cNvPicPr preferRelativeResize="0"/>
          <p:nvPr/>
        </p:nvPicPr>
        <p:blipFill rotWithShape="1">
          <a:blip r:embed="rId5">
            <a:alphaModFix/>
          </a:blip>
          <a:srcRect/>
          <a:stretch/>
        </p:blipFill>
        <p:spPr>
          <a:xfrm>
            <a:off x="1574800" y="5461000"/>
            <a:ext cx="5511800" cy="787400"/>
          </a:xfrm>
          <a:prstGeom prst="rect">
            <a:avLst/>
          </a:prstGeom>
          <a:noFill/>
          <a:ln>
            <a:noFill/>
          </a:ln>
        </p:spPr>
      </p:pic>
      <p:sp>
        <p:nvSpPr>
          <p:cNvPr id="536" name="Google Shape;536;p3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9"/>
          <p:cNvSpPr txBox="1">
            <a:spLocks noGrp="1"/>
          </p:cNvSpPr>
          <p:nvPr>
            <p:ph type="body" idx="1"/>
          </p:nvPr>
        </p:nvSpPr>
        <p:spPr>
          <a:xfrm>
            <a:off x="457200" y="2395728"/>
            <a:ext cx="8229600" cy="2404872"/>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Based on Kerckhoff’s principle, one should always assume that the adversary, Eve (Attacker), knows the encryption/decryption algorithm. The resistance of the cipher to attack must be based only on the secrecy of the key. </a:t>
            </a:r>
            <a:endParaRPr sz="2800">
              <a:latin typeface="Times New Roman"/>
              <a:ea typeface="Times New Roman"/>
              <a:cs typeface="Times New Roman"/>
              <a:sym typeface="Times New Roman"/>
            </a:endParaRPr>
          </a:p>
        </p:txBody>
      </p:sp>
      <p:sp>
        <p:nvSpPr>
          <p:cNvPr id="542" name="Google Shape;542;p3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289CCC0-D32D-4C41-A103-24455086C868}" type="datetime1">
              <a:rPr lang="en-US" smtClean="0"/>
              <a:t>9/9/2021</a:t>
            </a:fld>
            <a:endParaRPr/>
          </a:p>
        </p:txBody>
      </p:sp>
      <p:sp>
        <p:nvSpPr>
          <p:cNvPr id="544" name="Google Shape;544;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Kerckhoff’s Principle</a:t>
            </a:r>
            <a:endParaRPr/>
          </a:p>
        </p:txBody>
      </p:sp>
      <p:sp>
        <p:nvSpPr>
          <p:cNvPr id="545" name="Google Shape;545;p3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360C0C1-63A0-4AAD-A8F1-95A875A7D9F3}" type="datetime1">
              <a:rPr lang="en-US" smtClean="0"/>
              <a:t>9/9/2021</a:t>
            </a:fld>
            <a:endParaRPr/>
          </a:p>
        </p:txBody>
      </p:sp>
      <p:sp>
        <p:nvSpPr>
          <p:cNvPr id="212" name="Google Shape;212;p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213" name="Google Shape;213;p4"/>
          <p:cNvSpPr txBox="1">
            <a:spLocks noGrp="1"/>
          </p:cNvSpPr>
          <p:nvPr>
            <p:ph type="title"/>
          </p:nvPr>
        </p:nvSpPr>
        <p:spPr>
          <a:xfrm>
            <a:off x="457200" y="1493838"/>
            <a:ext cx="8229600" cy="3687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7200"/>
              <a:buFont typeface="Lucida Sans"/>
              <a:buNone/>
            </a:pPr>
            <a:r>
              <a:rPr lang="en-US" sz="7200"/>
              <a:t>Security Goals</a:t>
            </a:r>
            <a:endParaRPr sz="7200"/>
          </a:p>
        </p:txBody>
      </p:sp>
      <p:pic>
        <p:nvPicPr>
          <p:cNvPr id="214" name="Google Shape;214;p4"/>
          <p:cNvPicPr preferRelativeResize="0"/>
          <p:nvPr/>
        </p:nvPicPr>
        <p:blipFill rotWithShape="1">
          <a:blip r:embed="rId3">
            <a:alphaModFix/>
          </a:blip>
          <a:srcRect/>
          <a:stretch/>
        </p:blipFill>
        <p:spPr>
          <a:xfrm>
            <a:off x="5334000" y="4114800"/>
            <a:ext cx="3173506" cy="2247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0"/>
          <p:cNvSpPr txBox="1">
            <a:spLocks noGrp="1"/>
          </p:cNvSpPr>
          <p:nvPr>
            <p:ph type="body" idx="1"/>
          </p:nvPr>
        </p:nvSpPr>
        <p:spPr>
          <a:xfrm>
            <a:off x="152400" y="1524001"/>
            <a:ext cx="8839200" cy="3962400"/>
          </a:xfrm>
          <a:prstGeom prst="rect">
            <a:avLst/>
          </a:prstGeom>
          <a:noFill/>
          <a:ln>
            <a:noFill/>
          </a:ln>
        </p:spPr>
        <p:txBody>
          <a:bodyPr spcFirstLastPara="1" wrap="square" lIns="91425" tIns="45700" rIns="91425" bIns="45700" anchor="ctr" anchorCtr="0">
            <a:noAutofit/>
          </a:bodyPr>
          <a:lstStyle/>
          <a:p>
            <a:pPr marL="365760" lvl="0" indent="-256032" algn="l" rtl="0">
              <a:spcBef>
                <a:spcPts val="0"/>
              </a:spcBef>
              <a:spcAft>
                <a:spcPts val="0"/>
              </a:spcAft>
              <a:buSzPts val="1360"/>
              <a:buNone/>
            </a:pPr>
            <a:endParaRPr sz="2000">
              <a:latin typeface="Times New Roman"/>
              <a:ea typeface="Times New Roman"/>
              <a:cs typeface="Times New Roman"/>
              <a:sym typeface="Times New Roman"/>
            </a:endParaRPr>
          </a:p>
          <a:p>
            <a:pPr marL="365760" lvl="0" indent="-256032" algn="l" rtl="0">
              <a:spcBef>
                <a:spcPts val="400"/>
              </a:spcBef>
              <a:spcAft>
                <a:spcPts val="0"/>
              </a:spcAft>
              <a:buSzPts val="1360"/>
              <a:buNone/>
            </a:pPr>
            <a:r>
              <a:rPr lang="en-US" sz="2000">
                <a:latin typeface="Times New Roman"/>
                <a:ea typeface="Times New Roman"/>
                <a:cs typeface="Times New Roman"/>
                <a:sym typeface="Times New Roman"/>
              </a:rPr>
              <a:t>There are two restrictive challenges of employing symmetric key cryptography. </a:t>
            </a:r>
            <a:endParaRPr/>
          </a:p>
          <a:p>
            <a:pPr marL="365760" lvl="0" indent="-256032" algn="l" rtl="0">
              <a:spcBef>
                <a:spcPts val="400"/>
              </a:spcBef>
              <a:spcAft>
                <a:spcPts val="0"/>
              </a:spcAft>
              <a:buSzPts val="1360"/>
              <a:buChar char="🞂"/>
            </a:pPr>
            <a:r>
              <a:rPr lang="en-US" sz="2000" b="1">
                <a:solidFill>
                  <a:srgbClr val="00B0F0"/>
                </a:solidFill>
                <a:latin typeface="Times New Roman"/>
                <a:ea typeface="Times New Roman"/>
                <a:cs typeface="Times New Roman"/>
                <a:sym typeface="Times New Roman"/>
              </a:rPr>
              <a:t>Key establishment </a:t>
            </a:r>
            <a:r>
              <a:rPr lang="en-US" sz="2000">
                <a:latin typeface="Times New Roman"/>
                <a:ea typeface="Times New Roman"/>
                <a:cs typeface="Times New Roman"/>
                <a:sym typeface="Times New Roman"/>
              </a:rPr>
              <a:t>: Before any communication, both the sender and the receiver need to agree on a secret symmetric key. It requires a secure key establishment mechanism in place. </a:t>
            </a:r>
            <a:endParaRPr/>
          </a:p>
          <a:p>
            <a:pPr marL="365760" lvl="0" indent="-256032" algn="l" rtl="0">
              <a:spcBef>
                <a:spcPts val="400"/>
              </a:spcBef>
              <a:spcAft>
                <a:spcPts val="0"/>
              </a:spcAft>
              <a:buSzPts val="1360"/>
              <a:buChar char="🞂"/>
            </a:pPr>
            <a:r>
              <a:rPr lang="en-US" sz="2000" b="1">
                <a:solidFill>
                  <a:srgbClr val="00B0F0"/>
                </a:solidFill>
                <a:latin typeface="Times New Roman"/>
                <a:ea typeface="Times New Roman"/>
                <a:cs typeface="Times New Roman"/>
                <a:sym typeface="Times New Roman"/>
              </a:rPr>
              <a:t>Trust Issue </a:t>
            </a:r>
            <a:r>
              <a:rPr lang="en-US" sz="2000">
                <a:latin typeface="Times New Roman"/>
                <a:ea typeface="Times New Roman"/>
                <a:cs typeface="Times New Roman"/>
                <a:sym typeface="Times New Roman"/>
              </a:rPr>
              <a:t>: Since the sender and the receiver use the same symmetric key, there is an implicit requirement that the sender and the receiver ‘trust’ each other. </a:t>
            </a:r>
            <a:endParaRPr/>
          </a:p>
          <a:p>
            <a:pPr marL="365760" lvl="0" indent="-256032" algn="l" rtl="0">
              <a:spcBef>
                <a:spcPts val="400"/>
              </a:spcBef>
              <a:spcAft>
                <a:spcPts val="0"/>
              </a:spcAft>
              <a:buSzPts val="1360"/>
              <a:buNone/>
            </a:pPr>
            <a:endParaRPr sz="2000">
              <a:latin typeface="Times New Roman"/>
              <a:ea typeface="Times New Roman"/>
              <a:cs typeface="Times New Roman"/>
              <a:sym typeface="Times New Roman"/>
            </a:endParaRPr>
          </a:p>
          <a:p>
            <a:pPr marL="365760" lvl="0" indent="-256032" algn="l" rtl="0">
              <a:spcBef>
                <a:spcPts val="400"/>
              </a:spcBef>
              <a:spcAft>
                <a:spcPts val="0"/>
              </a:spcAft>
              <a:buSzPts val="1360"/>
              <a:buNone/>
            </a:pPr>
            <a:r>
              <a:rPr lang="en-US" sz="2000">
                <a:latin typeface="Times New Roman"/>
                <a:ea typeface="Times New Roman"/>
                <a:cs typeface="Times New Roman"/>
                <a:sym typeface="Times New Roman"/>
              </a:rPr>
              <a:t>	These two challenges are highly restraining for modern day communication. Today, people need to exchange information with non-familiar and non-trusted parties. These limitations of symmetric key encryption gave rise to asymmetric key encryption schemes.</a:t>
            </a:r>
            <a:endParaRPr/>
          </a:p>
        </p:txBody>
      </p:sp>
      <p:sp>
        <p:nvSpPr>
          <p:cNvPr id="551" name="Google Shape;551;p4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18E98E4-38B3-43DC-B29E-B2F220C33FE3}" type="datetime1">
              <a:rPr lang="en-US" smtClean="0"/>
              <a:t>9/9/2021</a:t>
            </a:fld>
            <a:endParaRPr/>
          </a:p>
        </p:txBody>
      </p:sp>
      <p:sp>
        <p:nvSpPr>
          <p:cNvPr id="553" name="Google Shape;553;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2"/>
              </a:buClr>
              <a:buSzPct val="100000"/>
              <a:buFont typeface="Lucida Sans"/>
              <a:buNone/>
            </a:pPr>
            <a:r>
              <a:rPr lang="en-US"/>
              <a:t>Challenge of Symmetric Key Cryptosystem</a:t>
            </a:r>
            <a:endParaRPr/>
          </a:p>
        </p:txBody>
      </p:sp>
      <p:sp>
        <p:nvSpPr>
          <p:cNvPr id="554" name="Google Shape;554;p4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2C73BA21-A7D2-4E9D-A9EF-DEDC3C9583AC}" type="datetime1">
              <a:rPr lang="en-US" smtClean="0"/>
              <a:t>9/9/2021</a:t>
            </a:fld>
            <a:endParaRPr/>
          </a:p>
        </p:txBody>
      </p:sp>
      <p:sp>
        <p:nvSpPr>
          <p:cNvPr id="561" name="Google Shape;561;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sp>
        <p:nvSpPr>
          <p:cNvPr id="562" name="Google Shape;562;p41"/>
          <p:cNvSpPr txBox="1">
            <a:spLocks noGrp="1"/>
          </p:cNvSpPr>
          <p:nvPr>
            <p:ph type="body" idx="1"/>
          </p:nvPr>
        </p:nvSpPr>
        <p:spPr>
          <a:xfrm>
            <a:off x="457200" y="1371600"/>
            <a:ext cx="8229600" cy="44958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Asymmetric cryptography, also known as Public-key cryptography, refers to a cryptographic algorithm which requires </a:t>
            </a:r>
            <a:r>
              <a:rPr lang="en-US" sz="2800" b="1">
                <a:latin typeface="Times New Roman"/>
                <a:ea typeface="Times New Roman"/>
                <a:cs typeface="Times New Roman"/>
                <a:sym typeface="Times New Roman"/>
              </a:rPr>
              <a:t>two separate keys</a:t>
            </a:r>
            <a:r>
              <a:rPr lang="en-US" sz="2800">
                <a:latin typeface="Times New Roman"/>
                <a:ea typeface="Times New Roman"/>
                <a:cs typeface="Times New Roman"/>
                <a:sym typeface="Times New Roman"/>
              </a:rPr>
              <a:t>, one of which is </a:t>
            </a:r>
            <a:r>
              <a:rPr lang="en-US" sz="2800" b="1">
                <a:latin typeface="Times New Roman"/>
                <a:ea typeface="Times New Roman"/>
                <a:cs typeface="Times New Roman"/>
                <a:sym typeface="Times New Roman"/>
              </a:rPr>
              <a:t>private</a:t>
            </a:r>
            <a:r>
              <a:rPr lang="en-US" sz="2800">
                <a:latin typeface="Times New Roman"/>
                <a:ea typeface="Times New Roman"/>
                <a:cs typeface="Times New Roman"/>
                <a:sym typeface="Times New Roman"/>
              </a:rPr>
              <a:t> and one of which is </a:t>
            </a:r>
            <a:r>
              <a:rPr lang="en-US" sz="2800" b="1">
                <a:latin typeface="Times New Roman"/>
                <a:ea typeface="Times New Roman"/>
                <a:cs typeface="Times New Roman"/>
                <a:sym typeface="Times New Roman"/>
              </a:rPr>
              <a:t>public</a:t>
            </a:r>
            <a:r>
              <a:rPr lang="en-US" sz="2800">
                <a:latin typeface="Times New Roman"/>
                <a:ea typeface="Times New Roman"/>
                <a:cs typeface="Times New Roman"/>
                <a:sym typeface="Times New Roman"/>
              </a:rPr>
              <a:t>. The public key is used to </a:t>
            </a:r>
            <a:r>
              <a:rPr lang="en-US" sz="2800" b="1">
                <a:latin typeface="Times New Roman"/>
                <a:ea typeface="Times New Roman"/>
                <a:cs typeface="Times New Roman"/>
                <a:sym typeface="Times New Roman"/>
              </a:rPr>
              <a:t>encrypt</a:t>
            </a:r>
            <a:r>
              <a:rPr lang="en-US" sz="2800">
                <a:latin typeface="Times New Roman"/>
                <a:ea typeface="Times New Roman"/>
                <a:cs typeface="Times New Roman"/>
                <a:sym typeface="Times New Roman"/>
              </a:rPr>
              <a:t> the message and the private one is used to </a:t>
            </a:r>
            <a:r>
              <a:rPr lang="en-US" sz="2800" b="1">
                <a:latin typeface="Times New Roman"/>
                <a:ea typeface="Times New Roman"/>
                <a:cs typeface="Times New Roman"/>
                <a:sym typeface="Times New Roman"/>
              </a:rPr>
              <a:t>decrypt</a:t>
            </a:r>
            <a:r>
              <a:rPr lang="en-US" sz="2800">
                <a:latin typeface="Times New Roman"/>
                <a:ea typeface="Times New Roman"/>
                <a:cs typeface="Times New Roman"/>
                <a:sym typeface="Times New Roman"/>
              </a:rPr>
              <a:t> the message.</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Though the keys are </a:t>
            </a:r>
            <a:r>
              <a:rPr lang="en-US" sz="2800" b="1">
                <a:latin typeface="Times New Roman"/>
                <a:ea typeface="Times New Roman"/>
                <a:cs typeface="Times New Roman"/>
                <a:sym typeface="Times New Roman"/>
              </a:rPr>
              <a:t>different</a:t>
            </a:r>
            <a:r>
              <a:rPr lang="en-US" sz="2800">
                <a:latin typeface="Times New Roman"/>
                <a:ea typeface="Times New Roman"/>
                <a:cs typeface="Times New Roman"/>
                <a:sym typeface="Times New Roman"/>
              </a:rPr>
              <a:t>, they are </a:t>
            </a:r>
            <a:r>
              <a:rPr lang="en-US" sz="2800" b="1">
                <a:latin typeface="Times New Roman"/>
                <a:ea typeface="Times New Roman"/>
                <a:cs typeface="Times New Roman"/>
                <a:sym typeface="Times New Roman"/>
              </a:rPr>
              <a:t>mathematically related </a:t>
            </a:r>
            <a:r>
              <a:rPr lang="en-US" sz="2800">
                <a:latin typeface="Times New Roman"/>
                <a:ea typeface="Times New Roman"/>
                <a:cs typeface="Times New Roman"/>
                <a:sym typeface="Times New Roman"/>
              </a:rPr>
              <a:t>and hence, retrieving the plaintext by decrypting ciphertext is feasible.</a:t>
            </a:r>
            <a:endParaRPr/>
          </a:p>
        </p:txBody>
      </p:sp>
      <p:sp>
        <p:nvSpPr>
          <p:cNvPr id="563" name="Google Shape;563;p4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8F8444C8-56D6-43F0-987A-60A3FE189D30}" type="datetime1">
              <a:rPr lang="en-US" smtClean="0"/>
              <a:t>9/9/2021</a:t>
            </a:fld>
            <a:endParaRPr/>
          </a:p>
        </p:txBody>
      </p:sp>
      <p:sp>
        <p:nvSpPr>
          <p:cNvPr id="570" name="Google Shape;570;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pic>
        <p:nvPicPr>
          <p:cNvPr id="571" name="Google Shape;571;p42"/>
          <p:cNvPicPr preferRelativeResize="0"/>
          <p:nvPr/>
        </p:nvPicPr>
        <p:blipFill rotWithShape="1">
          <a:blip r:embed="rId3">
            <a:alphaModFix/>
          </a:blip>
          <a:srcRect/>
          <a:stretch/>
        </p:blipFill>
        <p:spPr>
          <a:xfrm>
            <a:off x="933450" y="1482725"/>
            <a:ext cx="7048500" cy="3470275"/>
          </a:xfrm>
          <a:prstGeom prst="rect">
            <a:avLst/>
          </a:prstGeom>
          <a:noFill/>
          <a:ln>
            <a:noFill/>
          </a:ln>
        </p:spPr>
      </p:pic>
      <p:sp>
        <p:nvSpPr>
          <p:cNvPr id="572" name="Google Shape;572;p42"/>
          <p:cNvSpPr txBox="1"/>
          <p:nvPr/>
        </p:nvSpPr>
        <p:spPr>
          <a:xfrm>
            <a:off x="647700" y="5294293"/>
            <a:ext cx="81915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1">
                <a:solidFill>
                  <a:schemeClr val="dk1"/>
                </a:solidFill>
                <a:latin typeface="Times New Roman"/>
                <a:ea typeface="Times New Roman"/>
                <a:cs typeface="Times New Roman"/>
                <a:sym typeface="Times New Roman"/>
              </a:rPr>
              <a:t>Figure:  Locking and unlocking in asymmetric-key cryptosystem</a:t>
            </a:r>
            <a:endParaRPr/>
          </a:p>
        </p:txBody>
      </p:sp>
      <p:sp>
        <p:nvSpPr>
          <p:cNvPr id="573" name="Google Shape;573;p4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295960F-50D5-44DC-A836-0B794C100DB6}" type="datetime1">
              <a:rPr lang="en-US" smtClean="0"/>
              <a:t>9/9/2021</a:t>
            </a:fld>
            <a:endParaRPr/>
          </a:p>
        </p:txBody>
      </p:sp>
      <p:sp>
        <p:nvSpPr>
          <p:cNvPr id="580" name="Google Shape;58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sp>
        <p:nvSpPr>
          <p:cNvPr id="581" name="Google Shape;581;p43"/>
          <p:cNvSpPr/>
          <p:nvPr/>
        </p:nvSpPr>
        <p:spPr>
          <a:xfrm>
            <a:off x="762000" y="4989493"/>
            <a:ext cx="77724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Every user in this system needs to have a pair of dissimilar keys, </a:t>
            </a:r>
            <a:r>
              <a:rPr lang="en-US" sz="2800" b="1">
                <a:solidFill>
                  <a:schemeClr val="dk1"/>
                </a:solidFill>
                <a:latin typeface="Times New Roman"/>
                <a:ea typeface="Times New Roman"/>
                <a:cs typeface="Times New Roman"/>
                <a:sym typeface="Times New Roman"/>
              </a:rPr>
              <a:t>private key and public key. </a:t>
            </a:r>
            <a:endParaRPr/>
          </a:p>
        </p:txBody>
      </p:sp>
      <p:pic>
        <p:nvPicPr>
          <p:cNvPr id="582" name="Google Shape;582;p43"/>
          <p:cNvPicPr preferRelativeResize="0"/>
          <p:nvPr/>
        </p:nvPicPr>
        <p:blipFill rotWithShape="1">
          <a:blip r:embed="rId3">
            <a:alphaModFix/>
          </a:blip>
          <a:srcRect/>
          <a:stretch/>
        </p:blipFill>
        <p:spPr>
          <a:xfrm>
            <a:off x="823913" y="1647825"/>
            <a:ext cx="7496175" cy="3228975"/>
          </a:xfrm>
          <a:prstGeom prst="rect">
            <a:avLst/>
          </a:prstGeom>
          <a:noFill/>
          <a:ln>
            <a:noFill/>
          </a:ln>
        </p:spPr>
      </p:pic>
      <p:sp>
        <p:nvSpPr>
          <p:cNvPr id="583" name="Google Shape;583;p4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AA4D08E-74B5-411E-BE4F-60DD9A92D93C}" type="datetime1">
              <a:rPr lang="en-US" smtClean="0"/>
              <a:t>9/9/2021</a:t>
            </a:fld>
            <a:endParaRPr/>
          </a:p>
        </p:txBody>
      </p:sp>
      <p:sp>
        <p:nvSpPr>
          <p:cNvPr id="590" name="Google Shape;590;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pic>
        <p:nvPicPr>
          <p:cNvPr id="591" name="Google Shape;591;p44"/>
          <p:cNvPicPr preferRelativeResize="0"/>
          <p:nvPr/>
        </p:nvPicPr>
        <p:blipFill rotWithShape="1">
          <a:blip r:embed="rId3">
            <a:alphaModFix/>
          </a:blip>
          <a:srcRect/>
          <a:stretch/>
        </p:blipFill>
        <p:spPr>
          <a:xfrm>
            <a:off x="1066800" y="1335677"/>
            <a:ext cx="6934200" cy="4684123"/>
          </a:xfrm>
          <a:prstGeom prst="rect">
            <a:avLst/>
          </a:prstGeom>
          <a:noFill/>
          <a:ln>
            <a:noFill/>
          </a:ln>
        </p:spPr>
      </p:pic>
      <p:sp>
        <p:nvSpPr>
          <p:cNvPr id="592" name="Google Shape;592;p4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C789B236-CF8E-4FE1-AFE7-140AACAA568E}" type="datetime1">
              <a:rPr lang="en-US" smtClean="0"/>
              <a:t>9/9/2021</a:t>
            </a:fld>
            <a:endParaRPr/>
          </a:p>
        </p:txBody>
      </p:sp>
      <p:sp>
        <p:nvSpPr>
          <p:cNvPr id="599" name="Google Shape;599;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sp>
        <p:nvSpPr>
          <p:cNvPr id="600" name="Google Shape;600;p45"/>
          <p:cNvSpPr/>
          <p:nvPr/>
        </p:nvSpPr>
        <p:spPr>
          <a:xfrm>
            <a:off x="914400" y="4953000"/>
            <a:ext cx="7696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Though public and private keys of the user are related, it is computationally not feasible to find one from another. This is a strength of this scheme. </a:t>
            </a:r>
            <a:endParaRPr/>
          </a:p>
        </p:txBody>
      </p:sp>
      <p:pic>
        <p:nvPicPr>
          <p:cNvPr id="601" name="Google Shape;601;p45"/>
          <p:cNvPicPr preferRelativeResize="0"/>
          <p:nvPr/>
        </p:nvPicPr>
        <p:blipFill rotWithShape="1">
          <a:blip r:embed="rId3">
            <a:alphaModFix/>
          </a:blip>
          <a:srcRect/>
          <a:stretch/>
        </p:blipFill>
        <p:spPr>
          <a:xfrm>
            <a:off x="533400" y="1541463"/>
            <a:ext cx="7997825" cy="3259137"/>
          </a:xfrm>
          <a:prstGeom prst="rect">
            <a:avLst/>
          </a:prstGeom>
          <a:noFill/>
          <a:ln>
            <a:noFill/>
          </a:ln>
        </p:spPr>
      </p:pic>
      <p:sp>
        <p:nvSpPr>
          <p:cNvPr id="602" name="Google Shape;602;p4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6DBB9C5-70FB-4E2C-8BEB-8FE8E6FE2038}" type="datetime1">
              <a:rPr lang="en-US" smtClean="0"/>
              <a:t>9/9/2021</a:t>
            </a:fld>
            <a:endParaRPr/>
          </a:p>
        </p:txBody>
      </p:sp>
      <p:sp>
        <p:nvSpPr>
          <p:cNvPr id="609" name="Google Shape;609;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Asymmetric Key Encryption</a:t>
            </a:r>
            <a:endParaRPr/>
          </a:p>
        </p:txBody>
      </p:sp>
      <p:sp>
        <p:nvSpPr>
          <p:cNvPr id="610" name="Google Shape;610;p46"/>
          <p:cNvSpPr/>
          <p:nvPr/>
        </p:nvSpPr>
        <p:spPr>
          <a:xfrm>
            <a:off x="228600" y="1371600"/>
            <a:ext cx="8686800" cy="2246769"/>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i="1">
                <a:solidFill>
                  <a:schemeClr val="dk1"/>
                </a:solidFill>
                <a:latin typeface="Times New Roman"/>
                <a:ea typeface="Times New Roman"/>
                <a:cs typeface="Times New Roman"/>
                <a:sym typeface="Times New Roman"/>
              </a:rPr>
              <a:t>Plaintext/Ciphertext</a:t>
            </a:r>
            <a:endParaRPr/>
          </a:p>
          <a:p>
            <a:pPr marL="0" marR="0" lvl="0" indent="0" algn="just"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Unlike in symmetric-key cryptography, plaintext and ciphertext are treated as integers in asymmetric-key cryptography. </a:t>
            </a:r>
            <a:endParaRPr/>
          </a:p>
        </p:txBody>
      </p:sp>
      <p:sp>
        <p:nvSpPr>
          <p:cNvPr id="611" name="Google Shape;611;p46"/>
          <p:cNvSpPr/>
          <p:nvPr/>
        </p:nvSpPr>
        <p:spPr>
          <a:xfrm>
            <a:off x="228600" y="3748087"/>
            <a:ext cx="8686800" cy="519113"/>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i="1">
                <a:solidFill>
                  <a:schemeClr val="dk1"/>
                </a:solidFill>
                <a:latin typeface="Times New Roman"/>
                <a:ea typeface="Times New Roman"/>
                <a:cs typeface="Times New Roman"/>
                <a:sym typeface="Times New Roman"/>
              </a:rPr>
              <a:t>Encryption/Decryption        </a:t>
            </a:r>
            <a:endParaRPr/>
          </a:p>
        </p:txBody>
      </p:sp>
      <p:sp>
        <p:nvSpPr>
          <p:cNvPr id="612" name="Google Shape;612;p46"/>
          <p:cNvSpPr/>
          <p:nvPr/>
        </p:nvSpPr>
        <p:spPr>
          <a:xfrm>
            <a:off x="990600" y="4864100"/>
            <a:ext cx="7315200" cy="646331"/>
          </a:xfrm>
          <a:prstGeom prst="rect">
            <a:avLst/>
          </a:prstGeom>
          <a:solidFill>
            <a:schemeClr val="lt1"/>
          </a:solidFill>
          <a:ln w="57150" cap="flat" cmpd="sng">
            <a:solidFill>
              <a:schemeClr va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600" i="1">
                <a:solidFill>
                  <a:schemeClr val="dk1"/>
                </a:solidFill>
                <a:latin typeface="Times New Roman"/>
                <a:ea typeface="Times New Roman"/>
                <a:cs typeface="Times New Roman"/>
                <a:sym typeface="Times New Roman"/>
              </a:rPr>
              <a:t>C = f (K</a:t>
            </a:r>
            <a:r>
              <a:rPr lang="en-US" sz="3600" i="1" baseline="-25000">
                <a:solidFill>
                  <a:schemeClr val="dk1"/>
                </a:solidFill>
                <a:latin typeface="Times New Roman"/>
                <a:ea typeface="Times New Roman"/>
                <a:cs typeface="Times New Roman"/>
                <a:sym typeface="Times New Roman"/>
              </a:rPr>
              <a:t>public </a:t>
            </a:r>
            <a:r>
              <a:rPr lang="en-US" sz="3600" i="1">
                <a:solidFill>
                  <a:schemeClr val="dk1"/>
                </a:solidFill>
                <a:latin typeface="Times New Roman"/>
                <a:ea typeface="Times New Roman"/>
                <a:cs typeface="Times New Roman"/>
                <a:sym typeface="Times New Roman"/>
              </a:rPr>
              <a:t>, P)       P = g(K</a:t>
            </a:r>
            <a:r>
              <a:rPr lang="en-US" sz="3600" i="1" baseline="-25000">
                <a:solidFill>
                  <a:schemeClr val="dk1"/>
                </a:solidFill>
                <a:latin typeface="Times New Roman"/>
                <a:ea typeface="Times New Roman"/>
                <a:cs typeface="Times New Roman"/>
                <a:sym typeface="Times New Roman"/>
              </a:rPr>
              <a:t>private </a:t>
            </a:r>
            <a:r>
              <a:rPr lang="en-US" sz="3600" i="1">
                <a:solidFill>
                  <a:schemeClr val="dk1"/>
                </a:solidFill>
                <a:latin typeface="Times New Roman"/>
                <a:ea typeface="Times New Roman"/>
                <a:cs typeface="Times New Roman"/>
                <a:sym typeface="Times New Roman"/>
              </a:rPr>
              <a:t>, C) </a:t>
            </a:r>
            <a:endParaRPr/>
          </a:p>
        </p:txBody>
      </p:sp>
      <p:sp>
        <p:nvSpPr>
          <p:cNvPr id="613" name="Google Shape;613;p4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597D59B9-51FB-463D-806F-B55F64FA4436}" type="datetime1">
              <a:rPr lang="en-US" smtClean="0"/>
              <a:t>9/9/2021</a:t>
            </a:fld>
            <a:endParaRPr/>
          </a:p>
        </p:txBody>
      </p:sp>
      <p:sp>
        <p:nvSpPr>
          <p:cNvPr id="620" name="Google Shape;620;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595959"/>
              </a:buClr>
              <a:buSzPts val="4100"/>
              <a:buFont typeface="Lucida Sans"/>
              <a:buNone/>
            </a:pPr>
            <a:r>
              <a:rPr lang="en-US" b="0">
                <a:solidFill>
                  <a:srgbClr val="595959"/>
                </a:solidFill>
              </a:rPr>
              <a:t>Trapdoor One-Way Function</a:t>
            </a:r>
            <a:endParaRPr b="0">
              <a:solidFill>
                <a:srgbClr val="595959"/>
              </a:solidFill>
            </a:endParaRPr>
          </a:p>
        </p:txBody>
      </p:sp>
      <p:sp>
        <p:nvSpPr>
          <p:cNvPr id="621" name="Google Shape;621;p47"/>
          <p:cNvSpPr/>
          <p:nvPr/>
        </p:nvSpPr>
        <p:spPr>
          <a:xfrm>
            <a:off x="685800" y="1600200"/>
            <a:ext cx="7696200"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a:solidFill>
                  <a:schemeClr val="dk1"/>
                </a:solidFill>
                <a:latin typeface="Times New Roman"/>
                <a:ea typeface="Times New Roman"/>
                <a:cs typeface="Times New Roman"/>
                <a:sym typeface="Times New Roman"/>
              </a:rPr>
              <a:t>The main idea behind asymmetric-key cryptography is the concept of the trapdoor one-way function.</a:t>
            </a:r>
            <a:endParaRPr sz="2800">
              <a:solidFill>
                <a:schemeClr val="dk1"/>
              </a:solidFill>
              <a:latin typeface="Times New Roman"/>
              <a:ea typeface="Times New Roman"/>
              <a:cs typeface="Times New Roman"/>
              <a:sym typeface="Times New Roman"/>
            </a:endParaRPr>
          </a:p>
        </p:txBody>
      </p:sp>
      <p:pic>
        <p:nvPicPr>
          <p:cNvPr id="622" name="Google Shape;622;p47"/>
          <p:cNvPicPr preferRelativeResize="0"/>
          <p:nvPr/>
        </p:nvPicPr>
        <p:blipFill rotWithShape="1">
          <a:blip r:embed="rId3">
            <a:alphaModFix/>
          </a:blip>
          <a:srcRect/>
          <a:stretch/>
        </p:blipFill>
        <p:spPr>
          <a:xfrm>
            <a:off x="1181100" y="3124200"/>
            <a:ext cx="6819900" cy="1768475"/>
          </a:xfrm>
          <a:prstGeom prst="rect">
            <a:avLst/>
          </a:prstGeom>
          <a:noFill/>
          <a:ln>
            <a:noFill/>
          </a:ln>
        </p:spPr>
      </p:pic>
      <p:sp>
        <p:nvSpPr>
          <p:cNvPr id="623" name="Google Shape;623;p47"/>
          <p:cNvSpPr txBox="1"/>
          <p:nvPr/>
        </p:nvSpPr>
        <p:spPr>
          <a:xfrm>
            <a:off x="647700" y="5294293"/>
            <a:ext cx="81915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1">
                <a:solidFill>
                  <a:schemeClr val="dk1"/>
                </a:solidFill>
                <a:latin typeface="Times New Roman"/>
                <a:ea typeface="Times New Roman"/>
                <a:cs typeface="Times New Roman"/>
                <a:sym typeface="Times New Roman"/>
              </a:rPr>
              <a:t>Figure: A function as rule mapping a domain to a range</a:t>
            </a:r>
            <a:endParaRPr sz="2800" b="1" i="1">
              <a:solidFill>
                <a:schemeClr val="dk1"/>
              </a:solidFill>
              <a:latin typeface="Times New Roman"/>
              <a:ea typeface="Times New Roman"/>
              <a:cs typeface="Times New Roman"/>
              <a:sym typeface="Times New Roman"/>
            </a:endParaRPr>
          </a:p>
        </p:txBody>
      </p:sp>
      <p:sp>
        <p:nvSpPr>
          <p:cNvPr id="624" name="Google Shape;624;p4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8"/>
          <p:cNvSpPr txBox="1">
            <a:spLocks noGrp="1"/>
          </p:cNvSpPr>
          <p:nvPr>
            <p:ph type="body" idx="1"/>
          </p:nvPr>
        </p:nvSpPr>
        <p:spPr>
          <a:xfrm>
            <a:off x="457200" y="838200"/>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One-Way Function (OWF) </a:t>
            </a:r>
            <a:r>
              <a:rPr lang="en-US" sz="2800">
                <a:latin typeface="Times New Roman"/>
                <a:ea typeface="Times New Roman"/>
                <a:cs typeface="Times New Roman"/>
                <a:sym typeface="Times New Roman"/>
              </a:rPr>
              <a:t>satisfies following two properties:</a:t>
            </a:r>
            <a:endParaRPr sz="2800" b="1">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f is easy to compute.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f −1 is difficult to compute</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None/>
            </a:pPr>
            <a:r>
              <a:rPr lang="en-US" sz="2800">
                <a:latin typeface="Times New Roman"/>
                <a:ea typeface="Times New Roman"/>
                <a:cs typeface="Times New Roman"/>
                <a:sym typeface="Times New Roman"/>
              </a:rPr>
              <a:t> </a:t>
            </a:r>
            <a:r>
              <a:rPr lang="en-US" sz="2800" b="1">
                <a:latin typeface="Times New Roman"/>
                <a:ea typeface="Times New Roman"/>
                <a:cs typeface="Times New Roman"/>
                <a:sym typeface="Times New Roman"/>
              </a:rPr>
              <a:t>Trapdoor One-Way Function (TOWF) </a:t>
            </a:r>
            <a:r>
              <a:rPr lang="en-US" sz="2800">
                <a:latin typeface="Times New Roman"/>
                <a:ea typeface="Times New Roman"/>
                <a:cs typeface="Times New Roman"/>
                <a:sym typeface="Times New Roman"/>
              </a:rPr>
              <a:t>satisfies another property along with above two.</a:t>
            </a:r>
            <a:endParaRPr sz="2800" b="1">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Given y and a trapdoor (secret), x can be computed easily.</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630" name="Google Shape;630;p4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8F488F5F-BF76-4F71-B2E8-26E0135F883E}" type="datetime1">
              <a:rPr lang="en-US" smtClean="0"/>
              <a:t>9/9/2021</a:t>
            </a:fld>
            <a:endParaRPr/>
          </a:p>
        </p:txBody>
      </p:sp>
      <p:sp>
        <p:nvSpPr>
          <p:cNvPr id="632" name="Google Shape;632;p4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9"/>
          <p:cNvSpPr txBox="1">
            <a:spLocks noGrp="1"/>
          </p:cNvSpPr>
          <p:nvPr>
            <p:ph type="body" idx="1"/>
          </p:nvPr>
        </p:nvSpPr>
        <p:spPr>
          <a:xfrm>
            <a:off x="457200" y="1709928"/>
            <a:ext cx="8229600" cy="4005072"/>
          </a:xfrm>
          <a:prstGeom prst="rect">
            <a:avLst/>
          </a:prstGeom>
          <a:noFill/>
          <a:ln>
            <a:noFill/>
          </a:ln>
        </p:spPr>
        <p:txBody>
          <a:bodyPr spcFirstLastPara="1" wrap="square" lIns="91425" tIns="45700" rIns="91425" bIns="45700" anchor="ctr" anchorCtr="0">
            <a:no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Public-key cryptosystems have one significant challenge: the user needs to trust that the public key that he is using in communications with a person really is the public key of that person.</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This is usually accomplished through a Public Key Infrastructure (PKI) consisting a trusted third party. The third party securely manages and attests to the authenticity of public keys. </a:t>
            </a:r>
            <a:endParaRPr/>
          </a:p>
        </p:txBody>
      </p:sp>
      <p:sp>
        <p:nvSpPr>
          <p:cNvPr id="638" name="Google Shape;638;p4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28DC7A31-578C-4BB5-BDB5-64984BAA876A}" type="datetime1">
              <a:rPr lang="en-US" smtClean="0"/>
              <a:t>9/9/2021</a:t>
            </a:fld>
            <a:endParaRPr/>
          </a:p>
        </p:txBody>
      </p:sp>
      <p:sp>
        <p:nvSpPr>
          <p:cNvPr id="640" name="Google Shape;640;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2"/>
              </a:buClr>
              <a:buSzPct val="100000"/>
              <a:buFont typeface="Lucida Sans"/>
              <a:buNone/>
            </a:pPr>
            <a:r>
              <a:rPr lang="en-US"/>
              <a:t>Challenge of Public Key Cryptosystem</a:t>
            </a:r>
            <a:endParaRPr/>
          </a:p>
        </p:txBody>
      </p:sp>
      <p:sp>
        <p:nvSpPr>
          <p:cNvPr id="641" name="Google Shape;641;p4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   </a:t>
            </a:r>
            <a:endParaRPr/>
          </a:p>
        </p:txBody>
      </p:sp>
      <p:sp>
        <p:nvSpPr>
          <p:cNvPr id="220" name="Google Shape;220;p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1038C40-529F-4855-A09C-E1EDB25B243A}" type="datetime1">
              <a:rPr lang="en-US" smtClean="0"/>
              <a:t>9/9/2021</a:t>
            </a:fld>
            <a:endParaRPr/>
          </a:p>
        </p:txBody>
      </p:sp>
      <p:sp>
        <p:nvSpPr>
          <p:cNvPr id="222" name="Google Shape;222;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Security Goals </a:t>
            </a:r>
            <a:endParaRPr/>
          </a:p>
        </p:txBody>
      </p:sp>
      <p:pic>
        <p:nvPicPr>
          <p:cNvPr id="223" name="Google Shape;223;p5"/>
          <p:cNvPicPr preferRelativeResize="0"/>
          <p:nvPr/>
        </p:nvPicPr>
        <p:blipFill rotWithShape="1">
          <a:blip r:embed="rId3">
            <a:alphaModFix/>
          </a:blip>
          <a:srcRect/>
          <a:stretch/>
        </p:blipFill>
        <p:spPr>
          <a:xfrm>
            <a:off x="654050" y="2286000"/>
            <a:ext cx="7651750" cy="2111375"/>
          </a:xfrm>
          <a:prstGeom prst="rect">
            <a:avLst/>
          </a:prstGeom>
          <a:noFill/>
          <a:ln>
            <a:noFill/>
          </a:ln>
        </p:spPr>
      </p:pic>
      <p:sp>
        <p:nvSpPr>
          <p:cNvPr id="224" name="Google Shape;224;p5"/>
          <p:cNvSpPr txBox="1"/>
          <p:nvPr/>
        </p:nvSpPr>
        <p:spPr>
          <a:xfrm>
            <a:off x="1600200" y="5334000"/>
            <a:ext cx="574285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Taxonomy of security goals</a:t>
            </a:r>
            <a:endParaRPr/>
          </a:p>
        </p:txBody>
      </p:sp>
      <p:sp>
        <p:nvSpPr>
          <p:cNvPr id="225" name="Google Shape;225;p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0"/>
          <p:cNvSpPr txBox="1">
            <a:spLocks noGrp="1"/>
          </p:cNvSpPr>
          <p:nvPr>
            <p:ph type="body" idx="1"/>
          </p:nvPr>
        </p:nvSpPr>
        <p:spPr>
          <a:xfrm>
            <a:off x="457200" y="1481328"/>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PGP combines some of the best features of both conventional and public key cryptography.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PGP first compresses the plaintext. Data compression saves modem transmission time and disk space and, more importantly, strengthens cryptograph.</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Most cryptanalysis techniques exploit patterns  found in the plaintext to crack the cipher.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Compression reduces these patterns in the plaintext, thereby greatly enhancing resistance to cryptanalysis security. </a:t>
            </a:r>
            <a:endParaRPr/>
          </a:p>
        </p:txBody>
      </p:sp>
      <p:sp>
        <p:nvSpPr>
          <p:cNvPr id="647" name="Google Shape;647;p5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CD4B6B4-7E5A-4E1E-8838-C9E8B0E85F26}" type="datetime1">
              <a:rPr lang="en-US" smtClean="0"/>
              <a:t>9/9/2021</a:t>
            </a:fld>
            <a:endParaRPr/>
          </a:p>
        </p:txBody>
      </p:sp>
      <p:sp>
        <p:nvSpPr>
          <p:cNvPr id="649" name="Google Shape;649;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Pretty Good Privacy (PGP)</a:t>
            </a:r>
            <a:endParaRPr/>
          </a:p>
        </p:txBody>
      </p:sp>
      <p:sp>
        <p:nvSpPr>
          <p:cNvPr id="650" name="Google Shape;650;p5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1"/>
          <p:cNvSpPr txBox="1">
            <a:spLocks noGrp="1"/>
          </p:cNvSpPr>
          <p:nvPr>
            <p:ph type="body" idx="1"/>
          </p:nvPr>
        </p:nvSpPr>
        <p:spPr>
          <a:xfrm>
            <a:off x="457200" y="1295400"/>
            <a:ext cx="8458200" cy="48006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2176"/>
              <a:buNone/>
            </a:pPr>
            <a:r>
              <a:rPr lang="en-US" sz="3200" b="1">
                <a:latin typeface="Times New Roman"/>
                <a:ea typeface="Times New Roman"/>
                <a:cs typeface="Times New Roman"/>
                <a:sym typeface="Times New Roman"/>
              </a:rPr>
              <a:t>Encryption:</a:t>
            </a: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PGP creates a session key, which is a one-time-only secret key.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The session key works with a very secure, fast conventional encryption algorithm to encrypt the plaintext; the result is ciphertext.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Once the data is encrypted, the session key is then encrypted to the recipient’s public key.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This public key-encrypted session key is transmitted along with the ciphertext to the recipient.</a:t>
            </a:r>
            <a:endParaRPr/>
          </a:p>
        </p:txBody>
      </p:sp>
      <p:sp>
        <p:nvSpPr>
          <p:cNvPr id="656" name="Google Shape;656;p5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53242BE1-3DEA-43FD-95A4-EAC5BCE49F05}" type="datetime1">
              <a:rPr lang="en-US" smtClean="0"/>
              <a:t>9/9/2021</a:t>
            </a:fld>
            <a:endParaRPr/>
          </a:p>
        </p:txBody>
      </p:sp>
      <p:sp>
        <p:nvSpPr>
          <p:cNvPr id="658" name="Google Shape;658;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Pretty Good Privacy (PGP)</a:t>
            </a:r>
            <a:endParaRPr/>
          </a:p>
        </p:txBody>
      </p:sp>
      <p:sp>
        <p:nvSpPr>
          <p:cNvPr id="659" name="Google Shape;659;p5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F0470144-F783-484A-8B10-32F6A0D187C8}" type="datetime1">
              <a:rPr lang="en-US" smtClean="0"/>
              <a:t>9/9/2021</a:t>
            </a:fld>
            <a:endParaRPr/>
          </a:p>
        </p:txBody>
      </p:sp>
      <p:sp>
        <p:nvSpPr>
          <p:cNvPr id="666" name="Google Shape;666;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Pretty Good Privacy (PGP)</a:t>
            </a:r>
            <a:endParaRPr/>
          </a:p>
        </p:txBody>
      </p:sp>
      <p:pic>
        <p:nvPicPr>
          <p:cNvPr id="667" name="Google Shape;667;p52"/>
          <p:cNvPicPr preferRelativeResize="0"/>
          <p:nvPr/>
        </p:nvPicPr>
        <p:blipFill rotWithShape="1">
          <a:blip r:embed="rId3">
            <a:alphaModFix/>
          </a:blip>
          <a:srcRect/>
          <a:stretch/>
        </p:blipFill>
        <p:spPr>
          <a:xfrm>
            <a:off x="609600" y="1371600"/>
            <a:ext cx="7772400" cy="3702999"/>
          </a:xfrm>
          <a:prstGeom prst="rect">
            <a:avLst/>
          </a:prstGeom>
          <a:noFill/>
          <a:ln>
            <a:noFill/>
          </a:ln>
        </p:spPr>
      </p:pic>
      <p:sp>
        <p:nvSpPr>
          <p:cNvPr id="668" name="Google Shape;668;p52"/>
          <p:cNvSpPr txBox="1"/>
          <p:nvPr/>
        </p:nvSpPr>
        <p:spPr>
          <a:xfrm>
            <a:off x="2609261" y="5496580"/>
            <a:ext cx="40201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PGP Encryption</a:t>
            </a:r>
            <a:endParaRPr sz="2800" b="1" i="1">
              <a:solidFill>
                <a:schemeClr val="dk1"/>
              </a:solidFill>
              <a:latin typeface="Times New Roman"/>
              <a:ea typeface="Times New Roman"/>
              <a:cs typeface="Times New Roman"/>
              <a:sym typeface="Times New Roman"/>
            </a:endParaRPr>
          </a:p>
        </p:txBody>
      </p:sp>
      <p:sp>
        <p:nvSpPr>
          <p:cNvPr id="669" name="Google Shape;669;p5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FACD5203-B34A-4711-98D4-C32D1C165D7A}" type="datetime1">
              <a:rPr lang="en-US" smtClean="0"/>
              <a:t>9/9/2021</a:t>
            </a:fld>
            <a:endParaRPr/>
          </a:p>
        </p:txBody>
      </p:sp>
      <p:sp>
        <p:nvSpPr>
          <p:cNvPr id="676" name="Google Shape;676;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Pretty Good Privacy (PGP)</a:t>
            </a:r>
            <a:endParaRPr/>
          </a:p>
        </p:txBody>
      </p:sp>
      <p:sp>
        <p:nvSpPr>
          <p:cNvPr id="677" name="Google Shape;677;p53"/>
          <p:cNvSpPr txBox="1"/>
          <p:nvPr/>
        </p:nvSpPr>
        <p:spPr>
          <a:xfrm>
            <a:off x="2609261" y="5257800"/>
            <a:ext cx="39993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PGP Decryption</a:t>
            </a:r>
            <a:endParaRPr sz="2800" b="1" i="1">
              <a:solidFill>
                <a:schemeClr val="dk1"/>
              </a:solidFill>
              <a:latin typeface="Times New Roman"/>
              <a:ea typeface="Times New Roman"/>
              <a:cs typeface="Times New Roman"/>
              <a:sym typeface="Times New Roman"/>
            </a:endParaRPr>
          </a:p>
        </p:txBody>
      </p:sp>
      <p:pic>
        <p:nvPicPr>
          <p:cNvPr id="678" name="Google Shape;678;p53"/>
          <p:cNvPicPr preferRelativeResize="0"/>
          <p:nvPr/>
        </p:nvPicPr>
        <p:blipFill rotWithShape="1">
          <a:blip r:embed="rId3">
            <a:alphaModFix/>
          </a:blip>
          <a:srcRect/>
          <a:stretch/>
        </p:blipFill>
        <p:spPr>
          <a:xfrm>
            <a:off x="533400" y="1676400"/>
            <a:ext cx="8013092" cy="3200400"/>
          </a:xfrm>
          <a:prstGeom prst="rect">
            <a:avLst/>
          </a:prstGeom>
          <a:noFill/>
          <a:ln>
            <a:noFill/>
          </a:ln>
        </p:spPr>
      </p:pic>
      <p:sp>
        <p:nvSpPr>
          <p:cNvPr id="679" name="Google Shape;679;p5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4"/>
          <p:cNvSpPr txBox="1">
            <a:spLocks noGrp="1"/>
          </p:cNvSpPr>
          <p:nvPr>
            <p:ph type="body" idx="1"/>
          </p:nvPr>
        </p:nvSpPr>
        <p:spPr>
          <a:xfrm>
            <a:off x="457200" y="1722437"/>
            <a:ext cx="8229600" cy="42211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The combination of the two encryption methods combines the convenience of public-key encryption with the speed of conventional encryption.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Conventional encryptions about 1,000 times faster than public-key encryption.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Public-key encryption in turn provides a solution to key distribution and data transmission issues.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Used together, performance and key distribution are improved without any sacrifice in security.</a:t>
            </a:r>
            <a:endParaRPr/>
          </a:p>
        </p:txBody>
      </p:sp>
      <p:sp>
        <p:nvSpPr>
          <p:cNvPr id="685" name="Google Shape;685;p5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AC4BD6A-91AC-42F2-B9F2-4FAB9BCE8BFE}" type="datetime1">
              <a:rPr lang="en-US" smtClean="0"/>
              <a:t>9/9/2021</a:t>
            </a:fld>
            <a:endParaRPr/>
          </a:p>
        </p:txBody>
      </p:sp>
      <p:sp>
        <p:nvSpPr>
          <p:cNvPr id="687" name="Google Shape;687;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Pretty Good Privacy (PGP)</a:t>
            </a:r>
            <a:endParaRPr/>
          </a:p>
        </p:txBody>
      </p:sp>
      <p:sp>
        <p:nvSpPr>
          <p:cNvPr id="688" name="Google Shape;688;p5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5"/>
          <p:cNvSpPr txBox="1">
            <a:spLocks noGrp="1"/>
          </p:cNvSpPr>
          <p:nvPr>
            <p:ph type="body" idx="1"/>
          </p:nvPr>
        </p:nvSpPr>
        <p:spPr>
          <a:xfrm>
            <a:off x="457200" y="1371600"/>
            <a:ext cx="8229600" cy="3319272"/>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 key is a value that works with a cryptographic algorithm to produce a specific ciphertext.</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Keys are typically designed to be both random and reasonably long.</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In symmetric cryptography ,it can either be a number, a word or a string of random letters.</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In asymmetric cryptography ,it is just numbers.</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694" name="Google Shape;694;p5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BDF62FC0-070B-4A2E-994B-A6DBF591FF15}" type="datetime1">
              <a:rPr lang="en-US" smtClean="0"/>
              <a:t>9/9/2021</a:t>
            </a:fld>
            <a:endParaRPr/>
          </a:p>
        </p:txBody>
      </p:sp>
      <p:sp>
        <p:nvSpPr>
          <p:cNvPr id="696" name="Google Shape;696;p5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697" name="Google Shape;697;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Keys</a:t>
            </a:r>
            <a:endParaRPr/>
          </a:p>
        </p:txBody>
      </p:sp>
      <p:pic>
        <p:nvPicPr>
          <p:cNvPr id="698" name="Google Shape;698;p55"/>
          <p:cNvPicPr preferRelativeResize="0"/>
          <p:nvPr/>
        </p:nvPicPr>
        <p:blipFill rotWithShape="1">
          <a:blip r:embed="rId3">
            <a:alphaModFix/>
          </a:blip>
          <a:srcRect/>
          <a:stretch/>
        </p:blipFill>
        <p:spPr>
          <a:xfrm>
            <a:off x="319088" y="4724400"/>
            <a:ext cx="8505825" cy="1057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136A137A-89A7-496E-B7D1-A46531FB18A5}" type="datetime1">
              <a:rPr lang="en-US" smtClean="0"/>
              <a:t>9/9/2021</a:t>
            </a:fld>
            <a:endParaRPr/>
          </a:p>
        </p:txBody>
      </p:sp>
      <p:sp>
        <p:nvSpPr>
          <p:cNvPr id="705" name="Google Shape;705;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400"/>
              <a:buFont typeface="Lucida Sans"/>
              <a:buNone/>
            </a:pPr>
            <a:r>
              <a:rPr lang="en-US" sz="4400"/>
              <a:t>Cryptanalysis attacks</a:t>
            </a:r>
            <a:endParaRPr/>
          </a:p>
        </p:txBody>
      </p:sp>
      <p:pic>
        <p:nvPicPr>
          <p:cNvPr id="706" name="Google Shape;706;p56"/>
          <p:cNvPicPr preferRelativeResize="0"/>
          <p:nvPr/>
        </p:nvPicPr>
        <p:blipFill rotWithShape="1">
          <a:blip r:embed="rId3">
            <a:alphaModFix/>
          </a:blip>
          <a:srcRect/>
          <a:stretch/>
        </p:blipFill>
        <p:spPr>
          <a:xfrm>
            <a:off x="457200" y="2297113"/>
            <a:ext cx="7989888" cy="2046287"/>
          </a:xfrm>
          <a:prstGeom prst="rect">
            <a:avLst/>
          </a:prstGeom>
          <a:noFill/>
          <a:ln>
            <a:noFill/>
          </a:ln>
        </p:spPr>
      </p:pic>
      <p:sp>
        <p:nvSpPr>
          <p:cNvPr id="707" name="Google Shape;707;p56"/>
          <p:cNvSpPr txBox="1"/>
          <p:nvPr/>
        </p:nvSpPr>
        <p:spPr>
          <a:xfrm>
            <a:off x="2609261" y="5257800"/>
            <a:ext cx="49071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Cryptanalysis attacks</a:t>
            </a:r>
            <a:endParaRPr sz="2800" b="1" i="1">
              <a:solidFill>
                <a:schemeClr val="dk1"/>
              </a:solidFill>
              <a:latin typeface="Times New Roman"/>
              <a:ea typeface="Times New Roman"/>
              <a:cs typeface="Times New Roman"/>
              <a:sym typeface="Times New Roman"/>
            </a:endParaRPr>
          </a:p>
        </p:txBody>
      </p:sp>
      <p:sp>
        <p:nvSpPr>
          <p:cNvPr id="708" name="Google Shape;708;p5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7"/>
          <p:cNvSpPr txBox="1">
            <a:spLocks noGrp="1"/>
          </p:cNvSpPr>
          <p:nvPr>
            <p:ph type="body" idx="1"/>
          </p:nvPr>
        </p:nvSpPr>
        <p:spPr>
          <a:xfrm>
            <a:off x="457200" y="4681728"/>
            <a:ext cx="8229600" cy="1338072"/>
          </a:xfrm>
          <a:prstGeom prst="rect">
            <a:avLst/>
          </a:prstGeom>
          <a:noFill/>
          <a:ln>
            <a:noFill/>
          </a:ln>
        </p:spPr>
        <p:txBody>
          <a:bodyPr spcFirstLastPara="1" wrap="square" lIns="91425" tIns="45700" rIns="91425" bIns="45700" anchor="t" anchorCtr="0">
            <a:normAutofit lnSpcReduction="10000"/>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In this attacker has access to ciphertext and it is assumed she know algorithm , so she just needs to find the corresponding key and plaintext.</a:t>
            </a:r>
            <a:endParaRPr/>
          </a:p>
        </p:txBody>
      </p:sp>
      <p:sp>
        <p:nvSpPr>
          <p:cNvPr id="714" name="Google Shape;714;p5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85AF531-40D0-415D-B4DB-86E6ECB576E0}" type="datetime1">
              <a:rPr lang="en-US" smtClean="0"/>
              <a:t>9/9/2021</a:t>
            </a:fld>
            <a:endParaRPr/>
          </a:p>
        </p:txBody>
      </p:sp>
      <p:pic>
        <p:nvPicPr>
          <p:cNvPr id="716" name="Google Shape;716;p57"/>
          <p:cNvPicPr preferRelativeResize="0"/>
          <p:nvPr/>
        </p:nvPicPr>
        <p:blipFill rotWithShape="1">
          <a:blip r:embed="rId3">
            <a:alphaModFix/>
          </a:blip>
          <a:srcRect/>
          <a:stretch/>
        </p:blipFill>
        <p:spPr>
          <a:xfrm>
            <a:off x="990600" y="1701800"/>
            <a:ext cx="7002463" cy="2032000"/>
          </a:xfrm>
          <a:prstGeom prst="rect">
            <a:avLst/>
          </a:prstGeom>
          <a:noFill/>
          <a:ln>
            <a:noFill/>
          </a:ln>
        </p:spPr>
      </p:pic>
      <p:sp>
        <p:nvSpPr>
          <p:cNvPr id="717" name="Google Shape;717;p57"/>
          <p:cNvSpPr txBox="1"/>
          <p:nvPr/>
        </p:nvSpPr>
        <p:spPr>
          <a:xfrm>
            <a:off x="1828800" y="772180"/>
            <a:ext cx="506734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Ciphertext-only attack</a:t>
            </a:r>
            <a:endParaRPr/>
          </a:p>
        </p:txBody>
      </p:sp>
      <p:sp>
        <p:nvSpPr>
          <p:cNvPr id="718" name="Google Shape;718;p5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8"/>
          <p:cNvSpPr txBox="1">
            <a:spLocks noGrp="1"/>
          </p:cNvSpPr>
          <p:nvPr>
            <p:ph type="body" idx="1"/>
          </p:nvPr>
        </p:nvSpPr>
        <p:spPr>
          <a:xfrm>
            <a:off x="457200" y="4038600"/>
            <a:ext cx="8229600" cy="19812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In this attacker has access to ciphertext/plaintext pair in addition to ciphertext she wants to break. She uses the relationship between previous pair to analyze the current text, provided key is unchanged.</a:t>
            </a:r>
            <a:endParaRPr/>
          </a:p>
        </p:txBody>
      </p:sp>
      <p:sp>
        <p:nvSpPr>
          <p:cNvPr id="724" name="Google Shape;724;p5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53C5E2A-9240-4F5E-99EF-B82883250970}" type="datetime1">
              <a:rPr lang="en-US" smtClean="0"/>
              <a:t>9/9/2021</a:t>
            </a:fld>
            <a:endParaRPr/>
          </a:p>
        </p:txBody>
      </p:sp>
      <p:sp>
        <p:nvSpPr>
          <p:cNvPr id="726" name="Google Shape;726;p58"/>
          <p:cNvSpPr txBox="1"/>
          <p:nvPr/>
        </p:nvSpPr>
        <p:spPr>
          <a:xfrm>
            <a:off x="1828800" y="772180"/>
            <a:ext cx="487024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Known-plaintext attack</a:t>
            </a:r>
            <a:endParaRPr/>
          </a:p>
        </p:txBody>
      </p:sp>
      <p:pic>
        <p:nvPicPr>
          <p:cNvPr id="727" name="Google Shape;727;p58"/>
          <p:cNvPicPr preferRelativeResize="0"/>
          <p:nvPr/>
        </p:nvPicPr>
        <p:blipFill rotWithShape="1">
          <a:blip r:embed="rId3">
            <a:alphaModFix/>
          </a:blip>
          <a:srcRect/>
          <a:stretch/>
        </p:blipFill>
        <p:spPr>
          <a:xfrm>
            <a:off x="908050" y="1547812"/>
            <a:ext cx="7092950" cy="2185988"/>
          </a:xfrm>
          <a:prstGeom prst="rect">
            <a:avLst/>
          </a:prstGeom>
          <a:noFill/>
          <a:ln>
            <a:noFill/>
          </a:ln>
        </p:spPr>
      </p:pic>
      <p:sp>
        <p:nvSpPr>
          <p:cNvPr id="728" name="Google Shape;728;p5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9"/>
          <p:cNvSpPr txBox="1">
            <a:spLocks noGrp="1"/>
          </p:cNvSpPr>
          <p:nvPr>
            <p:ph type="body" idx="1"/>
          </p:nvPr>
        </p:nvSpPr>
        <p:spPr>
          <a:xfrm>
            <a:off x="228600" y="4038600"/>
            <a:ext cx="8915400" cy="2209800"/>
          </a:xfrm>
          <a:prstGeom prst="rect">
            <a:avLst/>
          </a:prstGeom>
          <a:noFill/>
          <a:ln>
            <a:noFill/>
          </a:ln>
        </p:spPr>
        <p:txBody>
          <a:bodyPr spcFirstLastPara="1" wrap="square" lIns="91425" tIns="45700" rIns="91425" bIns="45700" anchor="t" anchorCtr="0">
            <a:normAutofit lnSpcReduction="10000"/>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This is similar to known-plaintext attack, here the ciphertext/plaintext pair is chosen by attacker itself.</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She has access to sender’s computer and chose plaintext herself and intercept corresponding ciphertext to form ciphertext/plaintext pair.</a:t>
            </a:r>
            <a:endParaRPr/>
          </a:p>
        </p:txBody>
      </p:sp>
      <p:sp>
        <p:nvSpPr>
          <p:cNvPr id="734" name="Google Shape;734;p5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C1F789F6-FF62-472A-92E0-8EE033A09B44}" type="datetime1">
              <a:rPr lang="en-US" smtClean="0"/>
              <a:t>9/9/2021</a:t>
            </a:fld>
            <a:endParaRPr/>
          </a:p>
        </p:txBody>
      </p:sp>
      <p:sp>
        <p:nvSpPr>
          <p:cNvPr id="736" name="Google Shape;736;p59"/>
          <p:cNvSpPr txBox="1"/>
          <p:nvPr/>
        </p:nvSpPr>
        <p:spPr>
          <a:xfrm>
            <a:off x="1828800" y="457200"/>
            <a:ext cx="492955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Chosen-plaintext attack</a:t>
            </a:r>
            <a:endParaRPr/>
          </a:p>
        </p:txBody>
      </p:sp>
      <p:pic>
        <p:nvPicPr>
          <p:cNvPr id="737" name="Google Shape;737;p59"/>
          <p:cNvPicPr preferRelativeResize="0"/>
          <p:nvPr/>
        </p:nvPicPr>
        <p:blipFill rotWithShape="1">
          <a:blip r:embed="rId3">
            <a:alphaModFix/>
          </a:blip>
          <a:srcRect/>
          <a:stretch/>
        </p:blipFill>
        <p:spPr>
          <a:xfrm>
            <a:off x="700088" y="1066800"/>
            <a:ext cx="7834312" cy="2703512"/>
          </a:xfrm>
          <a:prstGeom prst="rect">
            <a:avLst/>
          </a:prstGeom>
          <a:noFill/>
          <a:ln>
            <a:noFill/>
          </a:ln>
        </p:spPr>
      </p:pic>
      <p:sp>
        <p:nvSpPr>
          <p:cNvPr id="738" name="Google Shape;738;p5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body" idx="1"/>
          </p:nvPr>
        </p:nvSpPr>
        <p:spPr>
          <a:xfrm>
            <a:off x="457200" y="1143000"/>
            <a:ext cx="8229600" cy="3166871"/>
          </a:xfrm>
          <a:prstGeom prst="rect">
            <a:avLst/>
          </a:prstGeom>
          <a:noFill/>
          <a:ln>
            <a:noFill/>
          </a:ln>
        </p:spPr>
        <p:txBody>
          <a:bodyPr spcFirstLastPara="1" wrap="square" lIns="91425" tIns="45700" rIns="91425" bIns="45700" anchor="ctr" anchorCtr="0">
            <a:noAutofit/>
          </a:bodyPr>
          <a:lstStyle/>
          <a:p>
            <a:pPr marL="566928" indent="-457200">
              <a:spcBef>
                <a:spcPts val="0"/>
              </a:spcBef>
              <a:buSzPts val="1904"/>
              <a:buFont typeface="Arial" panose="020B0604020202020204" pitchFamily="34" charset="0"/>
              <a:buChar char="•"/>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Confidentiality is probably the most common aspect of information security. We need to protect our confidential information. </a:t>
            </a:r>
            <a:endParaRPr dirty="0"/>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An organization needs to guard against those malicious actions that endanger the confidentiality of its information.</a:t>
            </a:r>
            <a:endParaRPr dirty="0"/>
          </a:p>
          <a:p>
            <a:pPr marL="687832" indent="-457200">
              <a:buSzPts val="1904"/>
              <a:buFont typeface="Arial" panose="020B0604020202020204" pitchFamily="34" charset="0"/>
              <a:buChar char="•"/>
            </a:pPr>
            <a:endParaRPr sz="2800" dirty="0">
              <a:latin typeface="Times New Roman"/>
              <a:ea typeface="Times New Roman"/>
              <a:cs typeface="Times New Roman"/>
              <a:sym typeface="Times New Roman"/>
            </a:endParaRPr>
          </a:p>
        </p:txBody>
      </p:sp>
      <p:sp>
        <p:nvSpPr>
          <p:cNvPr id="232" name="Google Shape;23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Confidentiality</a:t>
            </a:r>
            <a:endParaRPr/>
          </a:p>
        </p:txBody>
      </p:sp>
      <p:pic>
        <p:nvPicPr>
          <p:cNvPr id="233" name="Google Shape;233;p6"/>
          <p:cNvPicPr preferRelativeResize="0"/>
          <p:nvPr/>
        </p:nvPicPr>
        <p:blipFill rotWithShape="1">
          <a:blip r:embed="rId3">
            <a:alphaModFix/>
          </a:blip>
          <a:srcRect/>
          <a:stretch/>
        </p:blipFill>
        <p:spPr>
          <a:xfrm>
            <a:off x="6400800" y="3629025"/>
            <a:ext cx="2521349" cy="3228975"/>
          </a:xfrm>
          <a:prstGeom prst="rect">
            <a:avLst/>
          </a:prstGeom>
          <a:noFill/>
          <a:ln>
            <a:noFill/>
          </a:ln>
        </p:spPr>
      </p:pic>
      <p:sp>
        <p:nvSpPr>
          <p:cNvPr id="234" name="Google Shape;234;p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69015C8-906E-44DF-BFE6-175F058B2998}" type="datetime1">
              <a:rPr lang="en-US" smtClean="0"/>
              <a:t>9/9/2021</a:t>
            </a:fld>
            <a:endParaRPr/>
          </a:p>
        </p:txBody>
      </p:sp>
      <p:sp>
        <p:nvSpPr>
          <p:cNvPr id="235" name="Google Shape;235;p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0"/>
          <p:cNvSpPr txBox="1">
            <a:spLocks noGrp="1"/>
          </p:cNvSpPr>
          <p:nvPr>
            <p:ph type="body" idx="1"/>
          </p:nvPr>
        </p:nvSpPr>
        <p:spPr>
          <a:xfrm>
            <a:off x="228600" y="4191000"/>
            <a:ext cx="8686800" cy="1905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This is similar to chosen-plaintext attack.</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She has access to receiver’s computer and chose ciphertext herself and intercept corresponding plaintext to form ciphertext/plaintext pair.</a:t>
            </a:r>
            <a:endParaRPr/>
          </a:p>
        </p:txBody>
      </p:sp>
      <p:sp>
        <p:nvSpPr>
          <p:cNvPr id="744" name="Google Shape;744;p6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B8643523-354F-4DC3-8BC2-98FF0C8A23BB}" type="datetime1">
              <a:rPr lang="en-US" smtClean="0"/>
              <a:t>9/9/2021</a:t>
            </a:fld>
            <a:endParaRPr/>
          </a:p>
        </p:txBody>
      </p:sp>
      <p:sp>
        <p:nvSpPr>
          <p:cNvPr id="746" name="Google Shape;746;p60"/>
          <p:cNvSpPr txBox="1"/>
          <p:nvPr/>
        </p:nvSpPr>
        <p:spPr>
          <a:xfrm>
            <a:off x="1828800" y="457200"/>
            <a:ext cx="51074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Chosen-ciphertext attack</a:t>
            </a:r>
            <a:endParaRPr/>
          </a:p>
        </p:txBody>
      </p:sp>
      <p:pic>
        <p:nvPicPr>
          <p:cNvPr id="747" name="Google Shape;747;p60"/>
          <p:cNvPicPr preferRelativeResize="0"/>
          <p:nvPr/>
        </p:nvPicPr>
        <p:blipFill rotWithShape="1">
          <a:blip r:embed="rId3">
            <a:alphaModFix/>
          </a:blip>
          <a:srcRect/>
          <a:stretch/>
        </p:blipFill>
        <p:spPr>
          <a:xfrm>
            <a:off x="514350" y="1181100"/>
            <a:ext cx="7943850" cy="2705100"/>
          </a:xfrm>
          <a:prstGeom prst="rect">
            <a:avLst/>
          </a:prstGeom>
          <a:noFill/>
          <a:ln>
            <a:noFill/>
          </a:ln>
        </p:spPr>
      </p:pic>
      <p:sp>
        <p:nvSpPr>
          <p:cNvPr id="748" name="Google Shape;748;p6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7B51557-30F4-4FD7-A8CC-20B30A112667}" type="datetime1">
              <a:rPr lang="en-US" smtClean="0"/>
              <a:t>9/9/2021</a:t>
            </a:fld>
            <a:endParaRPr/>
          </a:p>
        </p:txBody>
      </p:sp>
      <p:sp>
        <p:nvSpPr>
          <p:cNvPr id="755" name="Google Shape;755;p6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pic>
        <p:nvPicPr>
          <p:cNvPr id="756" name="Google Shape;756;p61"/>
          <p:cNvPicPr preferRelativeResize="0">
            <a:picLocks noGrp="1"/>
          </p:cNvPicPr>
          <p:nvPr>
            <p:ph type="body" idx="1"/>
          </p:nvPr>
        </p:nvPicPr>
        <p:blipFill rotWithShape="1">
          <a:blip r:embed="rId3">
            <a:alphaModFix/>
          </a:blip>
          <a:srcRect/>
          <a:stretch/>
        </p:blipFill>
        <p:spPr>
          <a:xfrm>
            <a:off x="152400" y="685800"/>
            <a:ext cx="8882973" cy="48458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A411B33-58C2-4152-A618-09ECF813CA35}" type="datetime1">
              <a:rPr lang="en-US" smtClean="0"/>
              <a:t>9/9/2021</a:t>
            </a:fld>
            <a:endParaRPr/>
          </a:p>
        </p:txBody>
      </p:sp>
      <p:sp>
        <p:nvSpPr>
          <p:cNvPr id="763" name="Google Shape;763;p6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
        <p:nvSpPr>
          <p:cNvPr id="764" name="Google Shape;764;p62"/>
          <p:cNvSpPr txBox="1">
            <a:spLocks noGrp="1"/>
          </p:cNvSpPr>
          <p:nvPr>
            <p:ph type="title"/>
          </p:nvPr>
        </p:nvSpPr>
        <p:spPr>
          <a:xfrm>
            <a:off x="457200" y="1295400"/>
            <a:ext cx="8229600" cy="3687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2"/>
              </a:buClr>
              <a:buSzPts val="7200"/>
              <a:buFont typeface="Lucida Sans"/>
              <a:buNone/>
            </a:pPr>
            <a:r>
              <a:rPr lang="en-US" sz="7200"/>
              <a:t>Message Integrity and Message Authentication</a:t>
            </a:r>
            <a:endParaRPr sz="7200"/>
          </a:p>
        </p:txBody>
      </p:sp>
      <p:pic>
        <p:nvPicPr>
          <p:cNvPr id="765" name="Google Shape;765;p62"/>
          <p:cNvPicPr preferRelativeResize="0"/>
          <p:nvPr/>
        </p:nvPicPr>
        <p:blipFill rotWithShape="1">
          <a:blip r:embed="rId3">
            <a:alphaModFix/>
          </a:blip>
          <a:srcRect/>
          <a:stretch/>
        </p:blipFill>
        <p:spPr>
          <a:xfrm>
            <a:off x="6824663" y="4876800"/>
            <a:ext cx="1862137" cy="151441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3"/>
          <p:cNvSpPr txBox="1">
            <a:spLocks noGrp="1"/>
          </p:cNvSpPr>
          <p:nvPr>
            <p:ph type="body" idx="1"/>
          </p:nvPr>
        </p:nvSpPr>
        <p:spPr>
          <a:xfrm>
            <a:off x="457200" y="1722437"/>
            <a:ext cx="8229600" cy="42211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The cryptography systems provide secrecy, or confidentiality, but not integrity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However, there are occasions where we may not even need secrecy but instead must have integrity. </a:t>
            </a:r>
            <a:endParaRPr/>
          </a:p>
          <a:p>
            <a:pPr marL="365760" lvl="0" indent="-256032" algn="l" rtl="0">
              <a:spcBef>
                <a:spcPts val="400"/>
              </a:spcBef>
              <a:spcAft>
                <a:spcPts val="0"/>
              </a:spcAft>
              <a:buSzPts val="1904"/>
              <a:buNone/>
            </a:pPr>
            <a:r>
              <a:rPr lang="en-US" sz="2800">
                <a:latin typeface="Times New Roman"/>
                <a:ea typeface="Times New Roman"/>
                <a:cs typeface="Times New Roman"/>
                <a:sym typeface="Times New Roman"/>
              </a:rPr>
              <a:t>	</a:t>
            </a:r>
            <a:endParaRPr/>
          </a:p>
          <a:p>
            <a:pPr marL="365760" lvl="0" indent="-256032" algn="l" rtl="0">
              <a:spcBef>
                <a:spcPts val="400"/>
              </a:spcBef>
              <a:spcAft>
                <a:spcPts val="0"/>
              </a:spcAft>
              <a:buSzPts val="1904"/>
              <a:buNone/>
            </a:pPr>
            <a:r>
              <a:rPr lang="en-US" sz="2800">
                <a:latin typeface="Times New Roman"/>
                <a:ea typeface="Times New Roman"/>
                <a:cs typeface="Times New Roman"/>
                <a:sym typeface="Times New Roman"/>
              </a:rPr>
              <a:t>	e.g. a person may write a will for his family. Will doesn’t need to be encrypted. Anyone can read but its integrity needs to be preserved. </a:t>
            </a:r>
            <a:endParaRPr sz="2800">
              <a:latin typeface="Times New Roman"/>
              <a:ea typeface="Times New Roman"/>
              <a:cs typeface="Times New Roman"/>
              <a:sym typeface="Times New Roman"/>
            </a:endParaRPr>
          </a:p>
        </p:txBody>
      </p:sp>
      <p:sp>
        <p:nvSpPr>
          <p:cNvPr id="771" name="Google Shape;771;p6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BA876944-AA59-4C59-B45D-61DE2EA78B4B}" type="datetime1">
              <a:rPr lang="en-US" smtClean="0"/>
              <a:t>9/9/2021</a:t>
            </a:fld>
            <a:endParaRPr/>
          </a:p>
        </p:txBody>
      </p:sp>
      <p:sp>
        <p:nvSpPr>
          <p:cNvPr id="773" name="Google Shape;773;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Message Integrity</a:t>
            </a:r>
            <a:endParaRPr/>
          </a:p>
        </p:txBody>
      </p:sp>
      <p:sp>
        <p:nvSpPr>
          <p:cNvPr id="774" name="Google Shape;774;p6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4"/>
          <p:cNvSpPr txBox="1">
            <a:spLocks noGrp="1"/>
          </p:cNvSpPr>
          <p:nvPr>
            <p:ph type="body" idx="1"/>
          </p:nvPr>
        </p:nvSpPr>
        <p:spPr>
          <a:xfrm>
            <a:off x="457200" y="1722437"/>
            <a:ext cx="8229600" cy="2773363"/>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One way to preserve the integrity of a document is through the use of a fingerprint. If Alice (Sender) needs to be sure that the contents of her document will not be changed, she can put her fingerprint at the bottom of the document. </a:t>
            </a:r>
            <a:endParaRPr/>
          </a:p>
        </p:txBody>
      </p:sp>
      <p:sp>
        <p:nvSpPr>
          <p:cNvPr id="780" name="Google Shape;780;p6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68EE132-9046-4BE6-81A5-64D040748FE4}" type="datetime1">
              <a:rPr lang="en-US" smtClean="0"/>
              <a:t>9/9/2021</a:t>
            </a:fld>
            <a:endParaRPr/>
          </a:p>
        </p:txBody>
      </p:sp>
      <p:sp>
        <p:nvSpPr>
          <p:cNvPr id="782" name="Google Shape;782;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Document and Fingerprint</a:t>
            </a:r>
            <a:endParaRPr/>
          </a:p>
        </p:txBody>
      </p:sp>
      <p:sp>
        <p:nvSpPr>
          <p:cNvPr id="783" name="Google Shape;783;p6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5"/>
          <p:cNvSpPr txBox="1">
            <a:spLocks noGrp="1"/>
          </p:cNvSpPr>
          <p:nvPr>
            <p:ph type="body" idx="1"/>
          </p:nvPr>
        </p:nvSpPr>
        <p:spPr>
          <a:xfrm>
            <a:off x="457200" y="1447800"/>
            <a:ext cx="8229600" cy="1066799"/>
          </a:xfrm>
          <a:prstGeom prst="rect">
            <a:avLst/>
          </a:prstGeom>
          <a:noFill/>
          <a:ln>
            <a:noFill/>
          </a:ln>
        </p:spPr>
        <p:txBody>
          <a:bodyPr spcFirstLastPara="1" wrap="square" lIns="91425" tIns="45700" rIns="91425" bIns="45700" anchor="ctr" anchorCtr="0">
            <a:normAutofit/>
          </a:bodyPr>
          <a:lstStyle/>
          <a:p>
            <a:pPr marL="365760" lvl="0" indent="-256032" algn="just" rtl="0">
              <a:spcBef>
                <a:spcPts val="0"/>
              </a:spcBef>
              <a:spcAft>
                <a:spcPts val="0"/>
              </a:spcAft>
              <a:buSzPts val="1904"/>
              <a:buChar char="🞂"/>
            </a:pPr>
            <a:r>
              <a:rPr lang="en-US" sz="2800">
                <a:latin typeface="Times New Roman"/>
                <a:ea typeface="Times New Roman"/>
                <a:cs typeface="Times New Roman"/>
                <a:sym typeface="Times New Roman"/>
              </a:rPr>
              <a:t>The electronic equivalent of the document and fingerprint pair is the message and digest pair. </a:t>
            </a:r>
            <a:endParaRPr sz="2800">
              <a:latin typeface="Times New Roman"/>
              <a:ea typeface="Times New Roman"/>
              <a:cs typeface="Times New Roman"/>
              <a:sym typeface="Times New Roman"/>
            </a:endParaRPr>
          </a:p>
        </p:txBody>
      </p:sp>
      <p:sp>
        <p:nvSpPr>
          <p:cNvPr id="789" name="Google Shape;789;p6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10083BA-FCE6-4108-B00A-B82DE4D72E78}" type="datetime1">
              <a:rPr lang="en-US" smtClean="0"/>
              <a:t>9/9/2021</a:t>
            </a:fld>
            <a:endParaRPr/>
          </a:p>
        </p:txBody>
      </p:sp>
      <p:sp>
        <p:nvSpPr>
          <p:cNvPr id="791" name="Google Shape;791;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Message and Message Digest</a:t>
            </a:r>
            <a:endParaRPr/>
          </a:p>
        </p:txBody>
      </p:sp>
      <p:pic>
        <p:nvPicPr>
          <p:cNvPr id="792" name="Google Shape;792;p65"/>
          <p:cNvPicPr preferRelativeResize="0"/>
          <p:nvPr/>
        </p:nvPicPr>
        <p:blipFill rotWithShape="1">
          <a:blip r:embed="rId3">
            <a:alphaModFix/>
          </a:blip>
          <a:srcRect/>
          <a:stretch/>
        </p:blipFill>
        <p:spPr>
          <a:xfrm>
            <a:off x="1676400" y="3200400"/>
            <a:ext cx="5484813" cy="1795462"/>
          </a:xfrm>
          <a:prstGeom prst="rect">
            <a:avLst/>
          </a:prstGeom>
          <a:noFill/>
          <a:ln>
            <a:noFill/>
          </a:ln>
        </p:spPr>
      </p:pic>
      <p:sp>
        <p:nvSpPr>
          <p:cNvPr id="793" name="Google Shape;793;p65"/>
          <p:cNvSpPr txBox="1"/>
          <p:nvPr/>
        </p:nvSpPr>
        <p:spPr>
          <a:xfrm>
            <a:off x="2514600" y="5638800"/>
            <a:ext cx="4363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Message and digest</a:t>
            </a:r>
            <a:endParaRPr/>
          </a:p>
        </p:txBody>
      </p:sp>
      <p:sp>
        <p:nvSpPr>
          <p:cNvPr id="794" name="Google Shape;794;p6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6"/>
          <p:cNvSpPr txBox="1">
            <a:spLocks noGrp="1"/>
          </p:cNvSpPr>
          <p:nvPr>
            <p:ph type="body" idx="1"/>
          </p:nvPr>
        </p:nvSpPr>
        <p:spPr>
          <a:xfrm>
            <a:off x="457200" y="1447800"/>
            <a:ext cx="8229600" cy="3733800"/>
          </a:xfrm>
          <a:prstGeom prst="rect">
            <a:avLst/>
          </a:prstGeom>
          <a:noFill/>
          <a:ln>
            <a:noFill/>
          </a:ln>
        </p:spPr>
        <p:txBody>
          <a:bodyPr spcFirstLastPara="1" wrap="square" lIns="91425" tIns="45700" rIns="91425" bIns="45700" anchor="ctr" anchorCtr="0">
            <a:normAutofit/>
          </a:bodyPr>
          <a:lstStyle/>
          <a:p>
            <a:pPr marL="365760" lvl="0" indent="-256032" algn="just" rtl="0">
              <a:spcBef>
                <a:spcPts val="0"/>
              </a:spcBef>
              <a:spcAft>
                <a:spcPts val="0"/>
              </a:spcAft>
              <a:buSzPts val="1904"/>
              <a:buChar char="🞂"/>
            </a:pPr>
            <a:r>
              <a:rPr lang="en-US" sz="2800">
                <a:latin typeface="Times New Roman"/>
                <a:ea typeface="Times New Roman"/>
                <a:cs typeface="Times New Roman"/>
                <a:sym typeface="Times New Roman"/>
              </a:rPr>
              <a:t>The two pairs (document / fingerprint) and (message / message digest) are similar, with some differences.</a:t>
            </a:r>
            <a:endParaRPr/>
          </a:p>
          <a:p>
            <a:pPr marL="365760" lvl="0" indent="-256032" algn="just" rtl="0">
              <a:spcBef>
                <a:spcPts val="400"/>
              </a:spcBef>
              <a:spcAft>
                <a:spcPts val="0"/>
              </a:spcAft>
              <a:buSzPts val="1904"/>
              <a:buChar char="🞂"/>
            </a:pPr>
            <a:r>
              <a:rPr lang="en-US" sz="2800">
                <a:latin typeface="Times New Roman"/>
                <a:ea typeface="Times New Roman"/>
                <a:cs typeface="Times New Roman"/>
                <a:sym typeface="Times New Roman"/>
              </a:rPr>
              <a:t> The document and fingerprint are physically linked together. </a:t>
            </a:r>
            <a:endParaRPr/>
          </a:p>
          <a:p>
            <a:pPr marL="365760" lvl="0" indent="-256032" algn="just" rtl="0">
              <a:spcBef>
                <a:spcPts val="400"/>
              </a:spcBef>
              <a:spcAft>
                <a:spcPts val="0"/>
              </a:spcAft>
              <a:buSzPts val="1904"/>
              <a:buChar char="🞂"/>
            </a:pPr>
            <a:r>
              <a:rPr lang="en-US" sz="2800">
                <a:latin typeface="Times New Roman"/>
                <a:ea typeface="Times New Roman"/>
                <a:cs typeface="Times New Roman"/>
                <a:sym typeface="Times New Roman"/>
              </a:rPr>
              <a:t>The message and message digest can be unlinked separately, and, most importantly, </a:t>
            </a:r>
            <a:r>
              <a:rPr lang="en-US" sz="2800" b="1">
                <a:latin typeface="Times New Roman"/>
                <a:ea typeface="Times New Roman"/>
                <a:cs typeface="Times New Roman"/>
                <a:sym typeface="Times New Roman"/>
              </a:rPr>
              <a:t>the message digest needs to be safe from change</a:t>
            </a:r>
            <a:r>
              <a:rPr lang="en-US" sz="2800">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p:txBody>
      </p:sp>
      <p:sp>
        <p:nvSpPr>
          <p:cNvPr id="800" name="Google Shape;800;p6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DF6F30C3-4E03-421B-B297-F2E8EE6EE1B5}" type="datetime1">
              <a:rPr lang="en-US" smtClean="0"/>
              <a:t>9/9/2021</a:t>
            </a:fld>
            <a:endParaRPr/>
          </a:p>
        </p:txBody>
      </p:sp>
      <p:sp>
        <p:nvSpPr>
          <p:cNvPr id="802" name="Google Shape;802;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Difference</a:t>
            </a:r>
            <a:endParaRPr/>
          </a:p>
        </p:txBody>
      </p:sp>
      <p:sp>
        <p:nvSpPr>
          <p:cNvPr id="803" name="Google Shape;803;p6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CDD5D71-A1A9-404D-8EE6-B32EB2690274}" type="datetime1">
              <a:rPr lang="en-US" smtClean="0"/>
              <a:t>9/9/2021</a:t>
            </a:fld>
            <a:endParaRPr/>
          </a:p>
        </p:txBody>
      </p:sp>
      <p:sp>
        <p:nvSpPr>
          <p:cNvPr id="810" name="Google Shape;810;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Checking Integrity</a:t>
            </a:r>
            <a:endParaRPr/>
          </a:p>
        </p:txBody>
      </p:sp>
      <p:pic>
        <p:nvPicPr>
          <p:cNvPr id="811" name="Google Shape;811;p67"/>
          <p:cNvPicPr preferRelativeResize="0"/>
          <p:nvPr/>
        </p:nvPicPr>
        <p:blipFill rotWithShape="1">
          <a:blip r:embed="rId3">
            <a:alphaModFix/>
          </a:blip>
          <a:srcRect/>
          <a:stretch/>
        </p:blipFill>
        <p:spPr>
          <a:xfrm>
            <a:off x="904875" y="2133600"/>
            <a:ext cx="7248525" cy="2673350"/>
          </a:xfrm>
          <a:prstGeom prst="rect">
            <a:avLst/>
          </a:prstGeom>
          <a:noFill/>
          <a:ln>
            <a:noFill/>
          </a:ln>
        </p:spPr>
      </p:pic>
      <p:sp>
        <p:nvSpPr>
          <p:cNvPr id="812" name="Google Shape;812;p67"/>
          <p:cNvSpPr txBox="1"/>
          <p:nvPr/>
        </p:nvSpPr>
        <p:spPr>
          <a:xfrm>
            <a:off x="2743200" y="5257800"/>
            <a:ext cx="414402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Checking integrity</a:t>
            </a:r>
            <a:endParaRPr/>
          </a:p>
        </p:txBody>
      </p:sp>
      <p:sp>
        <p:nvSpPr>
          <p:cNvPr id="813" name="Google Shape;813;p6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8"/>
          <p:cNvSpPr txBox="1">
            <a:spLocks noGrp="1"/>
          </p:cNvSpPr>
          <p:nvPr>
            <p:ph type="body" idx="1"/>
          </p:nvPr>
        </p:nvSpPr>
        <p:spPr>
          <a:xfrm>
            <a:off x="457200" y="1786128"/>
            <a:ext cx="8229600" cy="1871472"/>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 cryptographic hash function must satisfy three criteria: pre-image resistance, second pre-image resistance, and collision resistance.</a:t>
            </a:r>
            <a:endParaRPr sz="2800">
              <a:latin typeface="Times New Roman"/>
              <a:ea typeface="Times New Roman"/>
              <a:cs typeface="Times New Roman"/>
              <a:sym typeface="Times New Roman"/>
            </a:endParaRPr>
          </a:p>
        </p:txBody>
      </p:sp>
      <p:sp>
        <p:nvSpPr>
          <p:cNvPr id="819" name="Google Shape;819;p6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8298B89-E9A3-4F0C-A644-B2F149A6A453}" type="datetime1">
              <a:rPr lang="en-US" smtClean="0"/>
              <a:t>9/9/2021</a:t>
            </a:fld>
            <a:endParaRPr/>
          </a:p>
        </p:txBody>
      </p:sp>
      <p:sp>
        <p:nvSpPr>
          <p:cNvPr id="821" name="Google Shape;821;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2"/>
              </a:buClr>
              <a:buSzPct val="100000"/>
              <a:buFont typeface="Lucida Sans"/>
              <a:buNone/>
            </a:pPr>
            <a:r>
              <a:rPr lang="en-US"/>
              <a:t>Cryptographic Hash Function Criteria</a:t>
            </a:r>
            <a:endParaRPr/>
          </a:p>
        </p:txBody>
      </p:sp>
      <p:pic>
        <p:nvPicPr>
          <p:cNvPr id="822" name="Google Shape;822;p68"/>
          <p:cNvPicPr preferRelativeResize="0"/>
          <p:nvPr/>
        </p:nvPicPr>
        <p:blipFill rotWithShape="1">
          <a:blip r:embed="rId3">
            <a:alphaModFix/>
          </a:blip>
          <a:srcRect/>
          <a:stretch/>
        </p:blipFill>
        <p:spPr>
          <a:xfrm>
            <a:off x="1285875" y="3581400"/>
            <a:ext cx="6562725" cy="1816100"/>
          </a:xfrm>
          <a:prstGeom prst="rect">
            <a:avLst/>
          </a:prstGeom>
          <a:noFill/>
          <a:ln>
            <a:noFill/>
          </a:ln>
        </p:spPr>
      </p:pic>
      <p:sp>
        <p:nvSpPr>
          <p:cNvPr id="823" name="Google Shape;823;p6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BEC382F7-4CD4-4C07-9235-61BE6049F19E}" type="datetime1">
              <a:rPr lang="en-US" smtClean="0"/>
              <a:t>9/9/2021</a:t>
            </a:fld>
            <a:endParaRPr/>
          </a:p>
        </p:txBody>
      </p:sp>
      <p:sp>
        <p:nvSpPr>
          <p:cNvPr id="830" name="Google Shape;830;p69"/>
          <p:cNvSpPr/>
          <p:nvPr/>
        </p:nvSpPr>
        <p:spPr>
          <a:xfrm>
            <a:off x="228600" y="304800"/>
            <a:ext cx="86868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1">
                <a:solidFill>
                  <a:schemeClr val="dk1"/>
                </a:solidFill>
                <a:latin typeface="Times New Roman"/>
                <a:ea typeface="Times New Roman"/>
                <a:cs typeface="Times New Roman"/>
                <a:sym typeface="Times New Roman"/>
              </a:rPr>
              <a:t>Pre-image Resistance</a:t>
            </a:r>
            <a:endParaRPr/>
          </a:p>
        </p:txBody>
      </p:sp>
      <p:pic>
        <p:nvPicPr>
          <p:cNvPr id="831" name="Google Shape;831;p69"/>
          <p:cNvPicPr preferRelativeResize="0"/>
          <p:nvPr/>
        </p:nvPicPr>
        <p:blipFill rotWithShape="1">
          <a:blip r:embed="rId3">
            <a:alphaModFix/>
          </a:blip>
          <a:srcRect/>
          <a:stretch/>
        </p:blipFill>
        <p:spPr>
          <a:xfrm>
            <a:off x="533400" y="5181600"/>
            <a:ext cx="8235950" cy="642938"/>
          </a:xfrm>
          <a:prstGeom prst="rect">
            <a:avLst/>
          </a:prstGeom>
          <a:noFill/>
          <a:ln w="38100" cap="flat" cmpd="sng">
            <a:solidFill>
              <a:schemeClr val="lt1"/>
            </a:solidFill>
            <a:prstDash val="solid"/>
            <a:miter lim="800000"/>
            <a:headEnd type="none" w="sm" len="sm"/>
            <a:tailEnd type="none" w="sm" len="sm"/>
          </a:ln>
        </p:spPr>
      </p:pic>
      <p:pic>
        <p:nvPicPr>
          <p:cNvPr id="832" name="Google Shape;832;p69"/>
          <p:cNvPicPr preferRelativeResize="0"/>
          <p:nvPr/>
        </p:nvPicPr>
        <p:blipFill rotWithShape="1">
          <a:blip r:embed="rId4">
            <a:alphaModFix/>
          </a:blip>
          <a:srcRect/>
          <a:stretch/>
        </p:blipFill>
        <p:spPr>
          <a:xfrm>
            <a:off x="1179512" y="1477962"/>
            <a:ext cx="6973888" cy="3627438"/>
          </a:xfrm>
          <a:prstGeom prst="rect">
            <a:avLst/>
          </a:prstGeom>
          <a:noFill/>
          <a:ln>
            <a:noFill/>
          </a:ln>
        </p:spPr>
      </p:pic>
      <p:sp>
        <p:nvSpPr>
          <p:cNvPr id="833" name="Google Shape;833;p6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txBox="1">
            <a:spLocks noGrp="1"/>
          </p:cNvSpPr>
          <p:nvPr>
            <p:ph type="body" idx="1"/>
          </p:nvPr>
        </p:nvSpPr>
        <p:spPr>
          <a:xfrm>
            <a:off x="457200" y="1481329"/>
            <a:ext cx="8229600" cy="3624072"/>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None/>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Information needs to be changed constantly. Integrity means that changes need to be done only by authorized entities and through authorized mechanisms. </a:t>
            </a:r>
            <a:endParaRPr dirty="0"/>
          </a:p>
          <a:p>
            <a:pPr marL="365760" lvl="0" indent="-256032" algn="l" rtl="0">
              <a:spcBef>
                <a:spcPts val="400"/>
              </a:spcBef>
              <a:spcAft>
                <a:spcPts val="0"/>
              </a:spcAft>
              <a:buSzPts val="1904"/>
              <a:buNone/>
            </a:pPr>
            <a:endParaRPr sz="2800" dirty="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dirty="0">
              <a:latin typeface="Times New Roman"/>
              <a:ea typeface="Times New Roman"/>
              <a:cs typeface="Times New Roman"/>
              <a:sym typeface="Times New Roman"/>
            </a:endParaRPr>
          </a:p>
        </p:txBody>
      </p:sp>
      <p:sp>
        <p:nvSpPr>
          <p:cNvPr id="241" name="Google Shape;241;p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4A6B9F0-9553-4F58-9686-B71A874B1969}" type="datetime1">
              <a:rPr lang="en-US" smtClean="0"/>
              <a:t>9/9/2021</a:t>
            </a:fld>
            <a:endParaRPr/>
          </a:p>
        </p:txBody>
      </p:sp>
      <p:sp>
        <p:nvSpPr>
          <p:cNvPr id="243" name="Google Shape;243;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Integrity</a:t>
            </a:r>
            <a:endParaRPr/>
          </a:p>
        </p:txBody>
      </p:sp>
      <p:pic>
        <p:nvPicPr>
          <p:cNvPr id="244" name="Google Shape;244;p7"/>
          <p:cNvPicPr preferRelativeResize="0"/>
          <p:nvPr/>
        </p:nvPicPr>
        <p:blipFill rotWithShape="1">
          <a:blip r:embed="rId3">
            <a:alphaModFix/>
          </a:blip>
          <a:srcRect/>
          <a:stretch/>
        </p:blipFill>
        <p:spPr>
          <a:xfrm>
            <a:off x="6096000" y="4038600"/>
            <a:ext cx="2457450" cy="2295525"/>
          </a:xfrm>
          <a:prstGeom prst="rect">
            <a:avLst/>
          </a:prstGeom>
          <a:noFill/>
          <a:ln>
            <a:noFill/>
          </a:ln>
        </p:spPr>
      </p:pic>
      <p:sp>
        <p:nvSpPr>
          <p:cNvPr id="245" name="Google Shape;245;p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2BFE0281-AC82-4721-9048-E4325902EBCD}" type="datetime1">
              <a:rPr lang="en-US" smtClean="0"/>
              <a:t>9/9/2021</a:t>
            </a:fld>
            <a:endParaRPr/>
          </a:p>
        </p:txBody>
      </p:sp>
      <p:sp>
        <p:nvSpPr>
          <p:cNvPr id="840" name="Google Shape;840;p70"/>
          <p:cNvSpPr/>
          <p:nvPr/>
        </p:nvSpPr>
        <p:spPr>
          <a:xfrm>
            <a:off x="228600" y="304800"/>
            <a:ext cx="86868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1">
                <a:solidFill>
                  <a:schemeClr val="dk1"/>
                </a:solidFill>
                <a:latin typeface="Times New Roman"/>
                <a:ea typeface="Times New Roman"/>
                <a:cs typeface="Times New Roman"/>
                <a:sym typeface="Times New Roman"/>
              </a:rPr>
              <a:t>Second Pre-image Resistance</a:t>
            </a:r>
            <a:endParaRPr/>
          </a:p>
        </p:txBody>
      </p:sp>
      <p:pic>
        <p:nvPicPr>
          <p:cNvPr id="841" name="Google Shape;841;p70"/>
          <p:cNvPicPr preferRelativeResize="0"/>
          <p:nvPr/>
        </p:nvPicPr>
        <p:blipFill rotWithShape="1">
          <a:blip r:embed="rId3">
            <a:alphaModFix/>
          </a:blip>
          <a:srcRect/>
          <a:stretch/>
        </p:blipFill>
        <p:spPr>
          <a:xfrm>
            <a:off x="609600" y="1341438"/>
            <a:ext cx="7202488" cy="3763962"/>
          </a:xfrm>
          <a:prstGeom prst="rect">
            <a:avLst/>
          </a:prstGeom>
          <a:noFill/>
          <a:ln>
            <a:noFill/>
          </a:ln>
        </p:spPr>
      </p:pic>
      <p:pic>
        <p:nvPicPr>
          <p:cNvPr id="842" name="Google Shape;842;p70"/>
          <p:cNvPicPr preferRelativeResize="0"/>
          <p:nvPr/>
        </p:nvPicPr>
        <p:blipFill rotWithShape="1">
          <a:blip r:embed="rId4">
            <a:alphaModFix/>
          </a:blip>
          <a:srcRect/>
          <a:stretch/>
        </p:blipFill>
        <p:spPr>
          <a:xfrm>
            <a:off x="457200" y="5232400"/>
            <a:ext cx="8583612" cy="635000"/>
          </a:xfrm>
          <a:prstGeom prst="rect">
            <a:avLst/>
          </a:prstGeom>
          <a:noFill/>
          <a:ln w="38100" cap="flat" cmpd="sng">
            <a:solidFill>
              <a:schemeClr val="lt1"/>
            </a:solidFill>
            <a:prstDash val="solid"/>
            <a:miter lim="800000"/>
            <a:headEnd type="none" w="sm" len="sm"/>
            <a:tailEnd type="none" w="sm" len="sm"/>
          </a:ln>
        </p:spPr>
      </p:pic>
      <p:sp>
        <p:nvSpPr>
          <p:cNvPr id="843" name="Google Shape;843;p7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A6441BE-5FF8-4150-8C16-6C7D4337E266}" type="datetime1">
              <a:rPr lang="en-US" smtClean="0"/>
              <a:t>9/9/2021</a:t>
            </a:fld>
            <a:endParaRPr/>
          </a:p>
        </p:txBody>
      </p:sp>
      <p:sp>
        <p:nvSpPr>
          <p:cNvPr id="850" name="Google Shape;850;p71"/>
          <p:cNvSpPr/>
          <p:nvPr/>
        </p:nvSpPr>
        <p:spPr>
          <a:xfrm>
            <a:off x="228600" y="304800"/>
            <a:ext cx="86868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1">
                <a:solidFill>
                  <a:schemeClr val="dk1"/>
                </a:solidFill>
                <a:latin typeface="Times New Roman"/>
                <a:ea typeface="Times New Roman"/>
                <a:cs typeface="Times New Roman"/>
                <a:sym typeface="Times New Roman"/>
              </a:rPr>
              <a:t>Collision Resistance</a:t>
            </a:r>
            <a:endParaRPr sz="3600" b="1" i="1">
              <a:solidFill>
                <a:schemeClr val="dk1"/>
              </a:solidFill>
              <a:latin typeface="Times New Roman"/>
              <a:ea typeface="Times New Roman"/>
              <a:cs typeface="Times New Roman"/>
              <a:sym typeface="Times New Roman"/>
            </a:endParaRPr>
          </a:p>
        </p:txBody>
      </p:sp>
      <p:pic>
        <p:nvPicPr>
          <p:cNvPr id="851" name="Google Shape;851;p71"/>
          <p:cNvPicPr preferRelativeResize="0"/>
          <p:nvPr/>
        </p:nvPicPr>
        <p:blipFill rotWithShape="1">
          <a:blip r:embed="rId3">
            <a:alphaModFix/>
          </a:blip>
          <a:srcRect/>
          <a:stretch/>
        </p:blipFill>
        <p:spPr>
          <a:xfrm>
            <a:off x="719138" y="1524000"/>
            <a:ext cx="7129462" cy="2414587"/>
          </a:xfrm>
          <a:prstGeom prst="rect">
            <a:avLst/>
          </a:prstGeom>
          <a:noFill/>
          <a:ln>
            <a:noFill/>
          </a:ln>
        </p:spPr>
      </p:pic>
      <p:pic>
        <p:nvPicPr>
          <p:cNvPr id="852" name="Google Shape;852;p71"/>
          <p:cNvPicPr preferRelativeResize="0"/>
          <p:nvPr/>
        </p:nvPicPr>
        <p:blipFill rotWithShape="1">
          <a:blip r:embed="rId4">
            <a:alphaModFix/>
          </a:blip>
          <a:srcRect/>
          <a:stretch/>
        </p:blipFill>
        <p:spPr>
          <a:xfrm>
            <a:off x="355600" y="4876800"/>
            <a:ext cx="8255000" cy="682625"/>
          </a:xfrm>
          <a:prstGeom prst="rect">
            <a:avLst/>
          </a:prstGeom>
          <a:noFill/>
          <a:ln w="38100" cap="flat" cmpd="sng">
            <a:solidFill>
              <a:schemeClr val="lt1"/>
            </a:solidFill>
            <a:prstDash val="solid"/>
            <a:miter lim="800000"/>
            <a:headEnd type="none" w="sm" len="sm"/>
            <a:tailEnd type="none" w="sm" len="sm"/>
          </a:ln>
        </p:spPr>
      </p:pic>
      <p:sp>
        <p:nvSpPr>
          <p:cNvPr id="853" name="Google Shape;853;p7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 message digest does not authenticate the sender of the message.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To provide message authentication, sender needs to provide proof that it is sender sending the message and not an impostor.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The digest created by a cryptographic hash function is normally called a modification detection code (MDC).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We need for message authentication is a message authentication code (MAC).</a:t>
            </a:r>
            <a:endParaRPr sz="2800">
              <a:latin typeface="Times New Roman"/>
              <a:ea typeface="Times New Roman"/>
              <a:cs typeface="Times New Roman"/>
              <a:sym typeface="Times New Roman"/>
            </a:endParaRPr>
          </a:p>
        </p:txBody>
      </p:sp>
      <p:sp>
        <p:nvSpPr>
          <p:cNvPr id="859" name="Google Shape;859;p7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4FDE05C-A67E-4840-8977-3F854493445E}" type="datetime1">
              <a:rPr lang="en-US" smtClean="0"/>
              <a:t>9/9/2021</a:t>
            </a:fld>
            <a:endParaRPr/>
          </a:p>
        </p:txBody>
      </p:sp>
      <p:sp>
        <p:nvSpPr>
          <p:cNvPr id="861" name="Google Shape;861;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Message Authentication</a:t>
            </a:r>
            <a:endParaRPr/>
          </a:p>
        </p:txBody>
      </p:sp>
      <p:sp>
        <p:nvSpPr>
          <p:cNvPr id="862" name="Google Shape;862;p7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3"/>
          <p:cNvSpPr txBox="1">
            <a:spLocks noGrp="1"/>
          </p:cNvSpPr>
          <p:nvPr>
            <p:ph type="body" idx="1"/>
          </p:nvPr>
        </p:nvSpPr>
        <p:spPr>
          <a:xfrm>
            <a:off x="457200" y="1798637"/>
            <a:ext cx="8229600" cy="4525963"/>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 modification detection code (MDC) is a message digest that can prove the integrity of the message: that message has not been changed.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Sender can create a message digest, MDC, and send both the message and the MDC to Receiver.</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Receiver can create a new MDC from the message and compare the received MDC and the new MDC.</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If they are the same, the message has not been changed.</a:t>
            </a:r>
            <a:endParaRPr sz="2800">
              <a:latin typeface="Times New Roman"/>
              <a:ea typeface="Times New Roman"/>
              <a:cs typeface="Times New Roman"/>
              <a:sym typeface="Times New Roman"/>
            </a:endParaRPr>
          </a:p>
        </p:txBody>
      </p:sp>
      <p:sp>
        <p:nvSpPr>
          <p:cNvPr id="868" name="Google Shape;868;p7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0A8A62D-A474-4C0E-8049-596473C2640B}" type="datetime1">
              <a:rPr lang="en-US" smtClean="0"/>
              <a:t>9/9/2021</a:t>
            </a:fld>
            <a:endParaRPr/>
          </a:p>
        </p:txBody>
      </p:sp>
      <p:sp>
        <p:nvSpPr>
          <p:cNvPr id="870" name="Google Shape;870;p73"/>
          <p:cNvSpPr txBox="1">
            <a:spLocks noGrp="1"/>
          </p:cNvSpPr>
          <p:nvPr>
            <p:ph type="title"/>
          </p:nvPr>
        </p:nvSpPr>
        <p:spPr>
          <a:xfrm>
            <a:off x="457200" y="274638"/>
            <a:ext cx="8229600" cy="1401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Modification Detection Code (MDC)</a:t>
            </a:r>
            <a:endParaRPr/>
          </a:p>
        </p:txBody>
      </p:sp>
      <p:sp>
        <p:nvSpPr>
          <p:cNvPr id="871" name="Google Shape;871;p7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162724C8-5C5A-4DB3-9591-BBC65EEFBF42}" type="datetime1">
              <a:rPr lang="en-US" smtClean="0"/>
              <a:t>9/9/2021</a:t>
            </a:fld>
            <a:endParaRPr/>
          </a:p>
        </p:txBody>
      </p:sp>
      <p:pic>
        <p:nvPicPr>
          <p:cNvPr id="878" name="Google Shape;878;p74"/>
          <p:cNvPicPr preferRelativeResize="0">
            <a:picLocks noGrp="1"/>
          </p:cNvPicPr>
          <p:nvPr>
            <p:ph type="body" idx="1"/>
          </p:nvPr>
        </p:nvPicPr>
        <p:blipFill rotWithShape="1">
          <a:blip r:embed="rId3">
            <a:alphaModFix/>
          </a:blip>
          <a:srcRect/>
          <a:stretch/>
        </p:blipFill>
        <p:spPr>
          <a:xfrm>
            <a:off x="533400" y="2173986"/>
            <a:ext cx="8229600" cy="3312414"/>
          </a:xfrm>
          <a:prstGeom prst="rect">
            <a:avLst/>
          </a:prstGeom>
          <a:noFill/>
          <a:ln>
            <a:noFill/>
          </a:ln>
        </p:spPr>
      </p:pic>
      <p:sp>
        <p:nvSpPr>
          <p:cNvPr id="879" name="Google Shape;879;p74"/>
          <p:cNvSpPr txBox="1"/>
          <p:nvPr/>
        </p:nvSpPr>
        <p:spPr>
          <a:xfrm>
            <a:off x="1143000" y="1066800"/>
            <a:ext cx="69300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Modification detection code (MDC)</a:t>
            </a:r>
            <a:endParaRPr/>
          </a:p>
        </p:txBody>
      </p:sp>
      <p:sp>
        <p:nvSpPr>
          <p:cNvPr id="880" name="Google Shape;880;p7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59354CD-D490-403C-B3BC-C741B29EF5D3}" type="datetime1">
              <a:rPr lang="en-US" smtClean="0"/>
              <a:t>9/9/2021</a:t>
            </a:fld>
            <a:endParaRPr/>
          </a:p>
        </p:txBody>
      </p:sp>
      <p:sp>
        <p:nvSpPr>
          <p:cNvPr id="887" name="Google Shape;887;p75"/>
          <p:cNvSpPr txBox="1">
            <a:spLocks noGrp="1"/>
          </p:cNvSpPr>
          <p:nvPr>
            <p:ph type="title"/>
          </p:nvPr>
        </p:nvSpPr>
        <p:spPr>
          <a:xfrm>
            <a:off x="457200" y="274638"/>
            <a:ext cx="8229600" cy="1401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Modification Authentication Code (MAC)</a:t>
            </a:r>
            <a:endParaRPr/>
          </a:p>
        </p:txBody>
      </p:sp>
      <p:pic>
        <p:nvPicPr>
          <p:cNvPr id="888" name="Google Shape;888;p75"/>
          <p:cNvPicPr preferRelativeResize="0"/>
          <p:nvPr/>
        </p:nvPicPr>
        <p:blipFill rotWithShape="1">
          <a:blip r:embed="rId3">
            <a:alphaModFix/>
          </a:blip>
          <a:srcRect/>
          <a:stretch/>
        </p:blipFill>
        <p:spPr>
          <a:xfrm>
            <a:off x="533400" y="1825625"/>
            <a:ext cx="8135938" cy="3355975"/>
          </a:xfrm>
          <a:prstGeom prst="rect">
            <a:avLst/>
          </a:prstGeom>
          <a:noFill/>
          <a:ln>
            <a:noFill/>
          </a:ln>
        </p:spPr>
      </p:pic>
      <p:sp>
        <p:nvSpPr>
          <p:cNvPr id="889" name="Google Shape;889;p75"/>
          <p:cNvSpPr/>
          <p:nvPr/>
        </p:nvSpPr>
        <p:spPr>
          <a:xfrm>
            <a:off x="762000" y="5446693"/>
            <a:ext cx="82296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Times New Roman"/>
                <a:ea typeface="Times New Roman"/>
                <a:cs typeface="Times New Roman"/>
                <a:sym typeface="Times New Roman"/>
              </a:rPr>
              <a:t>In MAC sender and receiver shares a secret key which attacker doesn’t know about.</a:t>
            </a:r>
            <a:endParaRPr sz="2800">
              <a:solidFill>
                <a:schemeClr val="dk1"/>
              </a:solidFill>
              <a:latin typeface="Times New Roman"/>
              <a:ea typeface="Times New Roman"/>
              <a:cs typeface="Times New Roman"/>
              <a:sym typeface="Times New Roman"/>
            </a:endParaRPr>
          </a:p>
        </p:txBody>
      </p:sp>
      <p:sp>
        <p:nvSpPr>
          <p:cNvPr id="890" name="Google Shape;890;p7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E625198-7A4B-46E2-BC56-0EF9DB60F57C}" type="datetime1">
              <a:rPr lang="en-US" smtClean="0"/>
              <a:t>9/9/2021</a:t>
            </a:fld>
            <a:endParaRPr/>
          </a:p>
        </p:txBody>
      </p:sp>
      <p:sp>
        <p:nvSpPr>
          <p:cNvPr id="897" name="Google Shape;897;p7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
        <p:nvSpPr>
          <p:cNvPr id="898" name="Google Shape;898;p76"/>
          <p:cNvSpPr txBox="1">
            <a:spLocks noGrp="1"/>
          </p:cNvSpPr>
          <p:nvPr>
            <p:ph type="title"/>
          </p:nvPr>
        </p:nvSpPr>
        <p:spPr>
          <a:xfrm>
            <a:off x="457200" y="1493838"/>
            <a:ext cx="8229600" cy="3687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7200"/>
              <a:buFont typeface="Lucida Sans"/>
              <a:buNone/>
            </a:pPr>
            <a:r>
              <a:rPr lang="en-US" sz="7200"/>
              <a:t>Digital Signature</a:t>
            </a:r>
            <a:endParaRPr sz="7200"/>
          </a:p>
        </p:txBody>
      </p:sp>
      <p:pic>
        <p:nvPicPr>
          <p:cNvPr id="899" name="Google Shape;899;p76"/>
          <p:cNvPicPr preferRelativeResize="0"/>
          <p:nvPr/>
        </p:nvPicPr>
        <p:blipFill rotWithShape="1">
          <a:blip r:embed="rId3">
            <a:alphaModFix/>
          </a:blip>
          <a:srcRect/>
          <a:stretch/>
        </p:blipFill>
        <p:spPr>
          <a:xfrm>
            <a:off x="4953000" y="3962400"/>
            <a:ext cx="3729037" cy="2346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77"/>
          <p:cNvSpPr txBox="1">
            <a:spLocks noGrp="1"/>
          </p:cNvSpPr>
          <p:nvPr>
            <p:ph type="body" idx="1"/>
          </p:nvPr>
        </p:nvSpPr>
        <p:spPr>
          <a:xfrm>
            <a:off x="457200" y="3048000"/>
            <a:ext cx="8229600" cy="24384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Inclusion: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 conventional signature is included in the document; it is part of the document.</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But when we sign a document digitally, we send the signature as a separate document.</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905" name="Google Shape;905;p7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8B5F2C4-1B39-42CD-AE81-9C44A6ED4D22}" type="datetime1">
              <a:rPr lang="en-US" smtClean="0"/>
              <a:t>9/9/2021</a:t>
            </a:fld>
            <a:endParaRPr/>
          </a:p>
        </p:txBody>
      </p:sp>
      <p:sp>
        <p:nvSpPr>
          <p:cNvPr id="907" name="Google Shape;907;p77"/>
          <p:cNvSpPr txBox="1">
            <a:spLocks noGrp="1"/>
          </p:cNvSpPr>
          <p:nvPr>
            <p:ph type="title"/>
          </p:nvPr>
        </p:nvSpPr>
        <p:spPr>
          <a:xfrm>
            <a:off x="457200" y="76200"/>
            <a:ext cx="8229600" cy="2209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100"/>
              <a:buFont typeface="Lucida Sans"/>
              <a:buNone/>
            </a:pPr>
            <a:r>
              <a:rPr lang="en-US"/>
              <a:t>Difference between conventional and digital signature</a:t>
            </a:r>
            <a:endParaRPr/>
          </a:p>
        </p:txBody>
      </p:sp>
      <p:sp>
        <p:nvSpPr>
          <p:cNvPr id="908" name="Google Shape;908;p7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8"/>
          <p:cNvSpPr txBox="1">
            <a:spLocks noGrp="1"/>
          </p:cNvSpPr>
          <p:nvPr>
            <p:ph type="body" idx="1"/>
          </p:nvPr>
        </p:nvSpPr>
        <p:spPr>
          <a:xfrm>
            <a:off x="457200" y="2514600"/>
            <a:ext cx="8458200" cy="37338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Verification Method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For a conventional signature, when the recipient receives a document, she compares the signature on the document with the signature on file.</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For a digital signature, the recipient receives the message and the signature. The recipient needs to apply a verification technique to the combination of the message and the signature to verify the authenticity.</a:t>
            </a: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914" name="Google Shape;914;p7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30519637-C868-4EAA-85ED-E555EA0380F3}" type="datetime1">
              <a:rPr lang="en-US" smtClean="0"/>
              <a:t>9/9/2021</a:t>
            </a:fld>
            <a:endParaRPr/>
          </a:p>
        </p:txBody>
      </p:sp>
      <p:sp>
        <p:nvSpPr>
          <p:cNvPr id="916" name="Google Shape;916;p78"/>
          <p:cNvSpPr txBox="1">
            <a:spLocks noGrp="1"/>
          </p:cNvSpPr>
          <p:nvPr>
            <p:ph type="title"/>
          </p:nvPr>
        </p:nvSpPr>
        <p:spPr>
          <a:xfrm>
            <a:off x="457200" y="76200"/>
            <a:ext cx="8229600" cy="2209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100"/>
              <a:buFont typeface="Lucida Sans"/>
              <a:buNone/>
            </a:pPr>
            <a:r>
              <a:rPr lang="en-US"/>
              <a:t>Difference between conventional and digital signature</a:t>
            </a:r>
            <a:endParaRPr/>
          </a:p>
        </p:txBody>
      </p:sp>
      <p:sp>
        <p:nvSpPr>
          <p:cNvPr id="917" name="Google Shape;917;p7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9"/>
          <p:cNvSpPr txBox="1">
            <a:spLocks noGrp="1"/>
          </p:cNvSpPr>
          <p:nvPr>
            <p:ph type="body" idx="1"/>
          </p:nvPr>
        </p:nvSpPr>
        <p:spPr>
          <a:xfrm>
            <a:off x="457200" y="2984309"/>
            <a:ext cx="8229600" cy="3340291"/>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Relationship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For a conventional signature, there is normally a one-to-many relationship between a signature and documents.</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For a digital signature, there is a one-to-one relationship between a signature and a message.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923" name="Google Shape;923;p7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58678929-147A-490F-AA31-08A248EB5AED}" type="datetime1">
              <a:rPr lang="en-US" smtClean="0"/>
              <a:t>9/9/2021</a:t>
            </a:fld>
            <a:endParaRPr/>
          </a:p>
        </p:txBody>
      </p:sp>
      <p:sp>
        <p:nvSpPr>
          <p:cNvPr id="925" name="Google Shape;925;p79"/>
          <p:cNvSpPr txBox="1">
            <a:spLocks noGrp="1"/>
          </p:cNvSpPr>
          <p:nvPr>
            <p:ph type="title"/>
          </p:nvPr>
        </p:nvSpPr>
        <p:spPr>
          <a:xfrm>
            <a:off x="457200" y="274638"/>
            <a:ext cx="8229600" cy="17827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100"/>
              <a:buFont typeface="Lucida Sans"/>
              <a:buNone/>
            </a:pPr>
            <a:r>
              <a:rPr lang="en-US"/>
              <a:t>Difference between conventional and digital signature</a:t>
            </a:r>
            <a:endParaRPr/>
          </a:p>
        </p:txBody>
      </p:sp>
      <p:sp>
        <p:nvSpPr>
          <p:cNvPr id="926" name="Google Shape;926;p7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8"/>
          <p:cNvSpPr txBox="1">
            <a:spLocks noGrp="1"/>
          </p:cNvSpPr>
          <p:nvPr>
            <p:ph type="body" idx="1"/>
          </p:nvPr>
        </p:nvSpPr>
        <p:spPr>
          <a:xfrm>
            <a:off x="457200" y="1481329"/>
            <a:ext cx="8229600" cy="2785872"/>
          </a:xfrm>
          <a:prstGeom prst="rect">
            <a:avLst/>
          </a:prstGeom>
          <a:noFill/>
          <a:ln>
            <a:noFill/>
          </a:ln>
        </p:spPr>
        <p:txBody>
          <a:bodyPr spcFirstLastPara="1" wrap="square" lIns="91425" tIns="45700" rIns="91425" bIns="45700" anchor="ctr" anchorCtr="0">
            <a:normAutofit/>
          </a:bodyPr>
          <a:lstStyle/>
          <a:p>
            <a:pPr marL="365760" lvl="0" indent="-256032" algn="l" rtl="0">
              <a:spcBef>
                <a:spcPts val="0"/>
              </a:spcBef>
              <a:spcAft>
                <a:spcPts val="0"/>
              </a:spcAft>
              <a:buSzPts val="1904"/>
              <a:buNone/>
            </a:pPr>
            <a:endParaRPr sz="2800" dirty="0">
              <a:latin typeface="Times New Roman"/>
              <a:ea typeface="Times New Roman"/>
              <a:cs typeface="Times New Roman"/>
              <a:sym typeface="Times New Roman"/>
            </a:endParaRPr>
          </a:p>
          <a:p>
            <a:pPr marL="566928" lvl="0" indent="-457200" algn="l" rtl="0">
              <a:spcBef>
                <a:spcPts val="400"/>
              </a:spcBef>
              <a:spcAft>
                <a:spcPts val="0"/>
              </a:spcAft>
              <a:buSzPts val="1904"/>
              <a:buFont typeface="Arial" panose="020B0604020202020204" pitchFamily="34" charset="0"/>
              <a:buChar char="•"/>
            </a:pPr>
            <a:r>
              <a:rPr lang="en-US" sz="2800" dirty="0">
                <a:latin typeface="Times New Roman"/>
                <a:ea typeface="Times New Roman"/>
                <a:cs typeface="Times New Roman"/>
                <a:sym typeface="Times New Roman"/>
              </a:rPr>
              <a:t>The information created and stored by an organization needs to be available to authorized entities. Information needs to be constantly changed, which means it must be accessible to authorized entities. </a:t>
            </a:r>
            <a:endParaRPr dirty="0"/>
          </a:p>
          <a:p>
            <a:pPr marL="365760" lvl="0" indent="-135128" algn="l" rtl="0">
              <a:spcBef>
                <a:spcPts val="400"/>
              </a:spcBef>
              <a:spcAft>
                <a:spcPts val="0"/>
              </a:spcAft>
              <a:buSzPts val="1904"/>
              <a:buNone/>
            </a:pPr>
            <a:endParaRPr sz="2800" dirty="0">
              <a:latin typeface="Times New Roman"/>
              <a:ea typeface="Times New Roman"/>
              <a:cs typeface="Times New Roman"/>
              <a:sym typeface="Times New Roman"/>
            </a:endParaRPr>
          </a:p>
        </p:txBody>
      </p:sp>
      <p:sp>
        <p:nvSpPr>
          <p:cNvPr id="251" name="Google Shape;251;p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FE7689D-96AF-4078-A7E6-E382F33A9317}" type="datetime1">
              <a:rPr lang="en-US" smtClean="0"/>
              <a:t>9/9/2021</a:t>
            </a:fld>
            <a:endParaRPr/>
          </a:p>
        </p:txBody>
      </p:sp>
      <p:sp>
        <p:nvSpPr>
          <p:cNvPr id="253" name="Google Shape;253;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Availability </a:t>
            </a:r>
            <a:endParaRPr/>
          </a:p>
        </p:txBody>
      </p:sp>
      <p:pic>
        <p:nvPicPr>
          <p:cNvPr id="254" name="Google Shape;254;p8"/>
          <p:cNvPicPr preferRelativeResize="0"/>
          <p:nvPr/>
        </p:nvPicPr>
        <p:blipFill rotWithShape="1">
          <a:blip r:embed="rId3">
            <a:alphaModFix/>
          </a:blip>
          <a:srcRect/>
          <a:stretch/>
        </p:blipFill>
        <p:spPr>
          <a:xfrm>
            <a:off x="5257800" y="3657600"/>
            <a:ext cx="3238500" cy="2771775"/>
          </a:xfrm>
          <a:prstGeom prst="rect">
            <a:avLst/>
          </a:prstGeom>
          <a:noFill/>
          <a:ln>
            <a:noFill/>
          </a:ln>
        </p:spPr>
      </p:pic>
      <p:sp>
        <p:nvSpPr>
          <p:cNvPr id="255" name="Google Shape;255;p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0"/>
          <p:cNvSpPr txBox="1">
            <a:spLocks noGrp="1"/>
          </p:cNvSpPr>
          <p:nvPr>
            <p:ph type="body" idx="1"/>
          </p:nvPr>
        </p:nvSpPr>
        <p:spPr>
          <a:xfrm>
            <a:off x="457200" y="2984309"/>
            <a:ext cx="8229600" cy="3340291"/>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Duplicity :</a:t>
            </a:r>
            <a:endParaRPr/>
          </a:p>
          <a:p>
            <a:pPr marL="365760" lvl="0" indent="-256032" algn="just" rtl="0">
              <a:spcBef>
                <a:spcPts val="400"/>
              </a:spcBef>
              <a:spcAft>
                <a:spcPts val="0"/>
              </a:spcAft>
              <a:buSzPts val="1904"/>
              <a:buChar char="🞂"/>
            </a:pPr>
            <a:r>
              <a:rPr lang="en-US" sz="2800">
                <a:latin typeface="Times New Roman"/>
                <a:ea typeface="Times New Roman"/>
                <a:cs typeface="Times New Roman"/>
                <a:sym typeface="Times New Roman"/>
              </a:rPr>
              <a:t>In conventional signature, a copy of the signed document can be distinguished from the original one on file. </a:t>
            </a:r>
            <a:endParaRPr/>
          </a:p>
          <a:p>
            <a:pPr marL="365760" lvl="0" indent="-256032" algn="just" rtl="0">
              <a:spcBef>
                <a:spcPts val="400"/>
              </a:spcBef>
              <a:spcAft>
                <a:spcPts val="0"/>
              </a:spcAft>
              <a:buSzPts val="1904"/>
              <a:buChar char="🞂"/>
            </a:pPr>
            <a:r>
              <a:rPr lang="en-US" sz="2800">
                <a:latin typeface="Times New Roman"/>
                <a:ea typeface="Times New Roman"/>
                <a:cs typeface="Times New Roman"/>
                <a:sym typeface="Times New Roman"/>
              </a:rPr>
              <a:t>In digital signature, there is no such distinction unless there is a factor of time on the document.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932" name="Google Shape;932;p8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E7863B2-1384-4700-B3CA-EFDD6E01B126}" type="datetime1">
              <a:rPr lang="en-US" smtClean="0"/>
              <a:t>9/9/2021</a:t>
            </a:fld>
            <a:endParaRPr/>
          </a:p>
        </p:txBody>
      </p:sp>
      <p:sp>
        <p:nvSpPr>
          <p:cNvPr id="934" name="Google Shape;934;p80"/>
          <p:cNvSpPr txBox="1">
            <a:spLocks noGrp="1"/>
          </p:cNvSpPr>
          <p:nvPr>
            <p:ph type="title"/>
          </p:nvPr>
        </p:nvSpPr>
        <p:spPr>
          <a:xfrm>
            <a:off x="457200" y="274638"/>
            <a:ext cx="8229600" cy="17827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4100"/>
              <a:buFont typeface="Lucida Sans"/>
              <a:buNone/>
            </a:pPr>
            <a:r>
              <a:rPr lang="en-US"/>
              <a:t>Difference between conventional and digital signature</a:t>
            </a:r>
            <a:endParaRPr/>
          </a:p>
        </p:txBody>
      </p:sp>
      <p:sp>
        <p:nvSpPr>
          <p:cNvPr id="935" name="Google Shape;935;p8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1"/>
          <p:cNvSpPr txBox="1">
            <a:spLocks noGrp="1"/>
          </p:cNvSpPr>
          <p:nvPr>
            <p:ph type="body" idx="1"/>
          </p:nvPr>
        </p:nvSpPr>
        <p:spPr>
          <a:xfrm>
            <a:off x="457200" y="1722437"/>
            <a:ext cx="82296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The sender uses a signing algorithm to sign the message.</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The message and the signature are sent to the receiver. </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The receiver receives the message and the signature and applies the verifying algorithm to the combination.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If the result is true, the message is accepted; otherwise, it is rejected.</a:t>
            </a:r>
            <a:endParaRPr sz="2800">
              <a:latin typeface="Times New Roman"/>
              <a:ea typeface="Times New Roman"/>
              <a:cs typeface="Times New Roman"/>
              <a:sym typeface="Times New Roman"/>
            </a:endParaRPr>
          </a:p>
        </p:txBody>
      </p:sp>
      <p:sp>
        <p:nvSpPr>
          <p:cNvPr id="941" name="Google Shape;941;p8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6EA7DED3-E4F8-4F1C-93E5-16E71EB1C78C}" type="datetime1">
              <a:rPr lang="en-US" smtClean="0"/>
              <a:t>9/9/2021</a:t>
            </a:fld>
            <a:endParaRPr/>
          </a:p>
        </p:txBody>
      </p:sp>
      <p:sp>
        <p:nvSpPr>
          <p:cNvPr id="943" name="Google Shape;943;p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Digital Signature Process</a:t>
            </a:r>
            <a:endParaRPr/>
          </a:p>
        </p:txBody>
      </p:sp>
      <p:sp>
        <p:nvSpPr>
          <p:cNvPr id="944" name="Google Shape;944;p8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8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DF24F1B2-877C-49E3-ABCA-F5B82DC74360}" type="datetime1">
              <a:rPr lang="en-US" smtClean="0"/>
              <a:t>9/9/2021</a:t>
            </a:fld>
            <a:endParaRPr/>
          </a:p>
        </p:txBody>
      </p:sp>
      <p:sp>
        <p:nvSpPr>
          <p:cNvPr id="951" name="Google Shape;951;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Digital Signature Process</a:t>
            </a:r>
            <a:endParaRPr/>
          </a:p>
        </p:txBody>
      </p:sp>
      <p:pic>
        <p:nvPicPr>
          <p:cNvPr id="952" name="Google Shape;952;p82"/>
          <p:cNvPicPr preferRelativeResize="0"/>
          <p:nvPr/>
        </p:nvPicPr>
        <p:blipFill rotWithShape="1">
          <a:blip r:embed="rId3">
            <a:alphaModFix/>
          </a:blip>
          <a:srcRect/>
          <a:stretch/>
        </p:blipFill>
        <p:spPr>
          <a:xfrm>
            <a:off x="700087" y="2209800"/>
            <a:ext cx="7605713" cy="2403475"/>
          </a:xfrm>
          <a:prstGeom prst="rect">
            <a:avLst/>
          </a:prstGeom>
          <a:noFill/>
          <a:ln>
            <a:noFill/>
          </a:ln>
        </p:spPr>
      </p:pic>
      <p:sp>
        <p:nvSpPr>
          <p:cNvPr id="953" name="Google Shape;953;p82"/>
          <p:cNvSpPr txBox="1"/>
          <p:nvPr/>
        </p:nvSpPr>
        <p:spPr>
          <a:xfrm>
            <a:off x="2036763" y="5410200"/>
            <a:ext cx="518763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Times New Roman"/>
                <a:ea typeface="Times New Roman"/>
                <a:cs typeface="Times New Roman"/>
                <a:sym typeface="Times New Roman"/>
              </a:rPr>
              <a:t>Figure:  Digital signature process</a:t>
            </a:r>
            <a:endParaRPr/>
          </a:p>
        </p:txBody>
      </p:sp>
      <p:sp>
        <p:nvSpPr>
          <p:cNvPr id="954" name="Google Shape;954;p8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9F322987-6B58-419E-9C00-428B05F51D86}" type="datetime1">
              <a:rPr lang="en-US" smtClean="0"/>
              <a:t>9/9/2021</a:t>
            </a:fld>
            <a:endParaRPr/>
          </a:p>
        </p:txBody>
      </p:sp>
      <p:sp>
        <p:nvSpPr>
          <p:cNvPr id="961" name="Google Shape;961;p8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Digital Signature Process</a:t>
            </a:r>
            <a:endParaRPr/>
          </a:p>
        </p:txBody>
      </p:sp>
      <p:pic>
        <p:nvPicPr>
          <p:cNvPr id="962" name="Google Shape;962;p83"/>
          <p:cNvPicPr preferRelativeResize="0"/>
          <p:nvPr/>
        </p:nvPicPr>
        <p:blipFill rotWithShape="1">
          <a:blip r:embed="rId3">
            <a:alphaModFix/>
          </a:blip>
          <a:srcRect/>
          <a:stretch/>
        </p:blipFill>
        <p:spPr>
          <a:xfrm>
            <a:off x="1393825" y="1720850"/>
            <a:ext cx="6356350" cy="3613150"/>
          </a:xfrm>
          <a:prstGeom prst="rect">
            <a:avLst/>
          </a:prstGeom>
          <a:noFill/>
          <a:ln>
            <a:noFill/>
          </a:ln>
        </p:spPr>
      </p:pic>
      <p:sp>
        <p:nvSpPr>
          <p:cNvPr id="963" name="Google Shape;963;p8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4"/>
          <p:cNvSpPr txBox="1">
            <a:spLocks noGrp="1"/>
          </p:cNvSpPr>
          <p:nvPr>
            <p:ph type="body" idx="1"/>
          </p:nvPr>
        </p:nvSpPr>
        <p:spPr>
          <a:xfrm>
            <a:off x="381000" y="3810000"/>
            <a:ext cx="8610600" cy="24384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The signer signs with her private key; the verifier verifies with the signer’s public key.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 cryptosystem uses the private and public keys of the receiver whereas a digital signature uses the private and public keys of the sender.</a:t>
            </a:r>
            <a:endParaRPr/>
          </a:p>
        </p:txBody>
      </p:sp>
      <p:sp>
        <p:nvSpPr>
          <p:cNvPr id="969" name="Google Shape;969;p8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8CE801F1-7489-477F-996B-275CADD52144}" type="datetime1">
              <a:rPr lang="en-US" smtClean="0"/>
              <a:t>9/9/2021</a:t>
            </a:fld>
            <a:endParaRPr/>
          </a:p>
        </p:txBody>
      </p:sp>
      <p:pic>
        <p:nvPicPr>
          <p:cNvPr id="971" name="Google Shape;971;p84"/>
          <p:cNvPicPr preferRelativeResize="0"/>
          <p:nvPr/>
        </p:nvPicPr>
        <p:blipFill rotWithShape="1">
          <a:blip r:embed="rId3">
            <a:alphaModFix/>
          </a:blip>
          <a:srcRect/>
          <a:stretch/>
        </p:blipFill>
        <p:spPr>
          <a:xfrm>
            <a:off x="762000" y="1160462"/>
            <a:ext cx="7605712" cy="2420938"/>
          </a:xfrm>
          <a:prstGeom prst="rect">
            <a:avLst/>
          </a:prstGeom>
          <a:noFill/>
          <a:ln>
            <a:noFill/>
          </a:ln>
        </p:spPr>
      </p:pic>
      <p:sp>
        <p:nvSpPr>
          <p:cNvPr id="972" name="Google Shape;972;p84"/>
          <p:cNvSpPr/>
          <p:nvPr/>
        </p:nvSpPr>
        <p:spPr>
          <a:xfrm>
            <a:off x="2971800" y="228600"/>
            <a:ext cx="285206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3600"/>
              <a:buFont typeface="Times New Roman"/>
              <a:buNone/>
            </a:pPr>
            <a:r>
              <a:rPr lang="en-US" sz="3600" b="1" i="1">
                <a:solidFill>
                  <a:schemeClr val="dk1"/>
                </a:solidFill>
                <a:latin typeface="Times New Roman"/>
                <a:ea typeface="Times New Roman"/>
                <a:cs typeface="Times New Roman"/>
                <a:sym typeface="Times New Roman"/>
              </a:rPr>
              <a:t>Need for Keys</a:t>
            </a:r>
            <a:endParaRPr sz="3600" b="1" i="1">
              <a:solidFill>
                <a:schemeClr val="dk1"/>
              </a:solidFill>
              <a:latin typeface="Lucida Sans"/>
              <a:ea typeface="Lucida Sans"/>
              <a:cs typeface="Lucida Sans"/>
              <a:sym typeface="Lucida Sans"/>
            </a:endParaRPr>
          </a:p>
        </p:txBody>
      </p:sp>
      <p:sp>
        <p:nvSpPr>
          <p:cNvPr id="973" name="Google Shape;973;p8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5"/>
          <p:cNvSpPr txBox="1">
            <a:spLocks noGrp="1"/>
          </p:cNvSpPr>
          <p:nvPr>
            <p:ph type="body" idx="1"/>
          </p:nvPr>
        </p:nvSpPr>
        <p:spPr>
          <a:xfrm>
            <a:off x="457200" y="3886200"/>
            <a:ext cx="8229600" cy="24384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Asymmetric-key cryptosystems are inefficient with long message.</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Digital signature normally deals with long messages.</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Solution is to sign the digest of the message which is shorter.</a:t>
            </a:r>
            <a:endParaRPr sz="2800">
              <a:latin typeface="Times New Roman"/>
              <a:ea typeface="Times New Roman"/>
              <a:cs typeface="Times New Roman"/>
              <a:sym typeface="Times New Roman"/>
            </a:endParaRPr>
          </a:p>
        </p:txBody>
      </p:sp>
      <p:sp>
        <p:nvSpPr>
          <p:cNvPr id="980" name="Google Shape;980;p85"/>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A352985-BECD-4061-B74C-4A1CBB937414}" type="datetime1">
              <a:rPr lang="en-US" smtClean="0"/>
              <a:t>9/9/2021</a:t>
            </a:fld>
            <a:endParaRPr/>
          </a:p>
        </p:txBody>
      </p:sp>
      <p:pic>
        <p:nvPicPr>
          <p:cNvPr id="982" name="Google Shape;982;p85"/>
          <p:cNvPicPr preferRelativeResize="0"/>
          <p:nvPr/>
        </p:nvPicPr>
        <p:blipFill rotWithShape="1">
          <a:blip r:embed="rId3">
            <a:alphaModFix/>
          </a:blip>
          <a:srcRect/>
          <a:stretch/>
        </p:blipFill>
        <p:spPr>
          <a:xfrm>
            <a:off x="328613" y="762000"/>
            <a:ext cx="8510587" cy="2754312"/>
          </a:xfrm>
          <a:prstGeom prst="rect">
            <a:avLst/>
          </a:prstGeom>
          <a:noFill/>
          <a:ln>
            <a:noFill/>
          </a:ln>
        </p:spPr>
      </p:pic>
      <p:sp>
        <p:nvSpPr>
          <p:cNvPr id="983" name="Google Shape;983;p85"/>
          <p:cNvSpPr/>
          <p:nvPr/>
        </p:nvSpPr>
        <p:spPr>
          <a:xfrm>
            <a:off x="228600" y="228600"/>
            <a:ext cx="86868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3600"/>
              <a:buFont typeface="Times New Roman"/>
              <a:buNone/>
            </a:pPr>
            <a:r>
              <a:rPr lang="en-US" sz="3600" b="1" i="1">
                <a:solidFill>
                  <a:schemeClr val="dk1"/>
                </a:solidFill>
                <a:latin typeface="Times New Roman"/>
                <a:ea typeface="Times New Roman"/>
                <a:cs typeface="Times New Roman"/>
                <a:sym typeface="Times New Roman"/>
              </a:rPr>
              <a:t>Signing the digest</a:t>
            </a:r>
            <a:endParaRPr sz="3600" b="1" i="1">
              <a:solidFill>
                <a:schemeClr val="dk1"/>
              </a:solidFill>
              <a:latin typeface="Lucida Sans"/>
              <a:ea typeface="Lucida Sans"/>
              <a:cs typeface="Lucida Sans"/>
              <a:sym typeface="Lucida Sans"/>
            </a:endParaRPr>
          </a:p>
        </p:txBody>
      </p:sp>
      <p:sp>
        <p:nvSpPr>
          <p:cNvPr id="984" name="Google Shape;984;p85"/>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86"/>
          <p:cNvSpPr txBox="1">
            <a:spLocks noGrp="1"/>
          </p:cNvSpPr>
          <p:nvPr>
            <p:ph type="body" idx="1"/>
          </p:nvPr>
        </p:nvSpPr>
        <p:spPr>
          <a:xfrm>
            <a:off x="457200" y="2243328"/>
            <a:ext cx="8229600" cy="2862072"/>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a:latin typeface="Times New Roman"/>
                <a:ea typeface="Times New Roman"/>
                <a:cs typeface="Times New Roman"/>
                <a:sym typeface="Times New Roman"/>
              </a:rPr>
              <a:t>Security services includes Message confidentiality, message authentication, message integrity, and nonrepudiation.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 A digital signature can directly provide the last three; for message confidentiality we still need encryption/decryption.</a:t>
            </a:r>
            <a:endParaRPr/>
          </a:p>
        </p:txBody>
      </p:sp>
      <p:sp>
        <p:nvSpPr>
          <p:cNvPr id="990" name="Google Shape;990;p86"/>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23E73B6-C6D2-4DBA-9F19-061A9B215AC5}" type="datetime1">
              <a:rPr lang="en-US" smtClean="0"/>
              <a:t>9/9/2021</a:t>
            </a:fld>
            <a:endParaRPr/>
          </a:p>
        </p:txBody>
      </p:sp>
      <p:sp>
        <p:nvSpPr>
          <p:cNvPr id="992" name="Google Shape;992;p86"/>
          <p:cNvSpPr txBox="1">
            <a:spLocks noGrp="1"/>
          </p:cNvSpPr>
          <p:nvPr>
            <p:ph type="title"/>
          </p:nvPr>
        </p:nvSpPr>
        <p:spPr>
          <a:xfrm>
            <a:off x="457200" y="457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Services</a:t>
            </a:r>
            <a:endParaRPr/>
          </a:p>
        </p:txBody>
      </p:sp>
      <p:sp>
        <p:nvSpPr>
          <p:cNvPr id="993" name="Google Shape;993;p86"/>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7"/>
          <p:cNvSpPr txBox="1">
            <a:spLocks noGrp="1"/>
          </p:cNvSpPr>
          <p:nvPr>
            <p:ph type="body" idx="1"/>
          </p:nvPr>
        </p:nvSpPr>
        <p:spPr>
          <a:xfrm>
            <a:off x="457200" y="533401"/>
            <a:ext cx="8229600" cy="51054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Message Authentication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 secure digital signature scheme, like a secure conventional signature can provide message authentication.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Receiver can verify using public key of sender.</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None/>
            </a:pPr>
            <a:r>
              <a:rPr lang="en-US" sz="2800" b="1">
                <a:latin typeface="Times New Roman"/>
                <a:ea typeface="Times New Roman"/>
                <a:cs typeface="Times New Roman"/>
                <a:sym typeface="Times New Roman"/>
              </a:rPr>
              <a:t>Message Integrity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The integrity of the message is preserved even if we sign the whole message because we cannot get the same signature if the message is changed. </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999" name="Google Shape;999;p87"/>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DA54D76-6CF4-4BB8-94DA-6A0AF7E1AC77}" type="datetime1">
              <a:rPr lang="en-US" smtClean="0"/>
              <a:t>9/9/2021</a:t>
            </a:fld>
            <a:endParaRPr/>
          </a:p>
        </p:txBody>
      </p:sp>
      <p:sp>
        <p:nvSpPr>
          <p:cNvPr id="1001" name="Google Shape;1001;p87"/>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88"/>
          <p:cNvPicPr preferRelativeResize="0"/>
          <p:nvPr/>
        </p:nvPicPr>
        <p:blipFill rotWithShape="1">
          <a:blip r:embed="rId3">
            <a:alphaModFix/>
          </a:blip>
          <a:srcRect/>
          <a:stretch/>
        </p:blipFill>
        <p:spPr>
          <a:xfrm>
            <a:off x="1296987" y="2133600"/>
            <a:ext cx="6856413" cy="3878262"/>
          </a:xfrm>
          <a:prstGeom prst="rect">
            <a:avLst/>
          </a:prstGeom>
          <a:noFill/>
          <a:ln>
            <a:noFill/>
          </a:ln>
        </p:spPr>
      </p:pic>
      <p:sp>
        <p:nvSpPr>
          <p:cNvPr id="1007" name="Google Shape;1007;p88"/>
          <p:cNvSpPr txBox="1">
            <a:spLocks noGrp="1"/>
          </p:cNvSpPr>
          <p:nvPr>
            <p:ph type="body" idx="1"/>
          </p:nvPr>
        </p:nvSpPr>
        <p:spPr>
          <a:xfrm>
            <a:off x="457200" y="533401"/>
            <a:ext cx="8229600" cy="1600199"/>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Non-repudiation</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Non-repudiation can be provided using a trusted party.</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1008" name="Google Shape;1008;p88"/>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EDBD86A-8CB3-45C4-81B5-D68E6AE42406}" type="datetime1">
              <a:rPr lang="en-US" smtClean="0"/>
              <a:t>9/9/2021</a:t>
            </a:fld>
            <a:endParaRPr/>
          </a:p>
        </p:txBody>
      </p:sp>
      <p:sp>
        <p:nvSpPr>
          <p:cNvPr id="1010" name="Google Shape;1010;p88"/>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9"/>
          <p:cNvSpPr txBox="1">
            <a:spLocks noGrp="1"/>
          </p:cNvSpPr>
          <p:nvPr>
            <p:ph type="body" idx="1"/>
          </p:nvPr>
        </p:nvSpPr>
        <p:spPr>
          <a:xfrm>
            <a:off x="457200" y="457201"/>
            <a:ext cx="8229600" cy="2057399"/>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b="1">
                <a:latin typeface="Times New Roman"/>
                <a:ea typeface="Times New Roman"/>
                <a:cs typeface="Times New Roman"/>
                <a:sym typeface="Times New Roman"/>
              </a:rPr>
              <a:t>Confidentiality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A digital signature does not provide privacy.</a:t>
            </a:r>
            <a:endParaRPr/>
          </a:p>
          <a:p>
            <a:pPr marL="365760" lvl="0" indent="-256032" algn="l" rtl="0">
              <a:spcBef>
                <a:spcPts val="400"/>
              </a:spcBef>
              <a:spcAft>
                <a:spcPts val="0"/>
              </a:spcAft>
              <a:buSzPts val="1904"/>
              <a:buChar char="🞂"/>
            </a:pPr>
            <a:r>
              <a:rPr lang="en-US" sz="2800">
                <a:latin typeface="Times New Roman"/>
                <a:ea typeface="Times New Roman"/>
                <a:cs typeface="Times New Roman"/>
                <a:sym typeface="Times New Roman"/>
              </a:rPr>
              <a:t>If there is a need for privacy, another layer of encryption/decryption must be applied</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1016" name="Google Shape;1016;p8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2A218F68-8777-4D2D-82EE-37B173D93CEE}" type="datetime1">
              <a:rPr lang="en-US" smtClean="0"/>
              <a:t>9/9/2021</a:t>
            </a:fld>
            <a:endParaRPr/>
          </a:p>
        </p:txBody>
      </p:sp>
      <p:pic>
        <p:nvPicPr>
          <p:cNvPr id="1018" name="Google Shape;1018;p89"/>
          <p:cNvPicPr preferRelativeResize="0"/>
          <p:nvPr/>
        </p:nvPicPr>
        <p:blipFill rotWithShape="1">
          <a:blip r:embed="rId3">
            <a:alphaModFix/>
          </a:blip>
          <a:srcRect/>
          <a:stretch/>
        </p:blipFill>
        <p:spPr>
          <a:xfrm>
            <a:off x="1349375" y="2895600"/>
            <a:ext cx="6499225" cy="3054350"/>
          </a:xfrm>
          <a:prstGeom prst="rect">
            <a:avLst/>
          </a:prstGeom>
          <a:noFill/>
          <a:ln>
            <a:noFill/>
          </a:ln>
        </p:spPr>
      </p:pic>
      <p:sp>
        <p:nvSpPr>
          <p:cNvPr id="1019" name="Google Shape;1019;p8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9"/>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7FBCF4D6-470B-4539-9E62-04A6004718E4}" type="datetime1">
              <a:rPr lang="en-US" smtClean="0"/>
              <a:t>9/9/2021</a:t>
            </a:fld>
            <a:endParaRPr/>
          </a:p>
        </p:txBody>
      </p:sp>
      <p:sp>
        <p:nvSpPr>
          <p:cNvPr id="262" name="Google Shape;262;p9"/>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263" name="Google Shape;263;p9"/>
          <p:cNvSpPr txBox="1">
            <a:spLocks noGrp="1"/>
          </p:cNvSpPr>
          <p:nvPr>
            <p:ph type="title"/>
          </p:nvPr>
        </p:nvSpPr>
        <p:spPr>
          <a:xfrm>
            <a:off x="457200" y="1493838"/>
            <a:ext cx="8229600" cy="3687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7200"/>
              <a:buFont typeface="Lucida Sans"/>
              <a:buNone/>
            </a:pPr>
            <a:r>
              <a:rPr lang="en-US" sz="7200"/>
              <a:t>Security Attacks</a:t>
            </a:r>
            <a:endParaRPr sz="7200"/>
          </a:p>
        </p:txBody>
      </p:sp>
      <p:pic>
        <p:nvPicPr>
          <p:cNvPr id="264" name="Google Shape;264;p9"/>
          <p:cNvPicPr preferRelativeResize="0"/>
          <p:nvPr/>
        </p:nvPicPr>
        <p:blipFill rotWithShape="1">
          <a:blip r:embed="rId3">
            <a:alphaModFix/>
          </a:blip>
          <a:srcRect/>
          <a:stretch/>
        </p:blipFill>
        <p:spPr>
          <a:xfrm>
            <a:off x="6050050" y="3810000"/>
            <a:ext cx="2636750" cy="2514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90"/>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F6D9B4BF-971F-4DC5-8480-BA706492AC54}" type="datetime1">
              <a:rPr lang="en-US" smtClean="0"/>
              <a:t>9/9/2021</a:t>
            </a:fld>
            <a:endParaRPr/>
          </a:p>
        </p:txBody>
      </p:sp>
      <p:sp>
        <p:nvSpPr>
          <p:cNvPr id="1026" name="Google Shape;1026;p90"/>
          <p:cNvSpPr txBox="1">
            <a:spLocks noGrp="1"/>
          </p:cNvSpPr>
          <p:nvPr>
            <p:ph type="title"/>
          </p:nvPr>
        </p:nvSpPr>
        <p:spPr>
          <a:xfrm>
            <a:off x="457200" y="457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Attacks on Digital Signature</a:t>
            </a:r>
            <a:endParaRPr/>
          </a:p>
        </p:txBody>
      </p:sp>
      <p:sp>
        <p:nvSpPr>
          <p:cNvPr id="1027" name="Google Shape;1027;p90"/>
          <p:cNvSpPr txBox="1">
            <a:spLocks noGrp="1"/>
          </p:cNvSpPr>
          <p:nvPr>
            <p:ph type="body" idx="1"/>
          </p:nvPr>
        </p:nvSpPr>
        <p:spPr>
          <a:xfrm>
            <a:off x="228600" y="1828800"/>
            <a:ext cx="8686800" cy="38862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2176"/>
              <a:buNone/>
            </a:pPr>
            <a:r>
              <a:rPr lang="en-US" sz="3200" b="1">
                <a:latin typeface="Times New Roman"/>
                <a:ea typeface="Times New Roman"/>
                <a:cs typeface="Times New Roman"/>
                <a:sym typeface="Times New Roman"/>
              </a:rPr>
              <a:t>Attack Types:</a:t>
            </a:r>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Key-Only Attack:</a:t>
            </a:r>
            <a:r>
              <a:rPr lang="en-US" sz="2800">
                <a:latin typeface="Times New Roman"/>
                <a:ea typeface="Times New Roman"/>
                <a:cs typeface="Times New Roman"/>
                <a:sym typeface="Times New Roman"/>
              </a:rPr>
              <a:t> Attacker is only given public verification key.</a:t>
            </a:r>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Known-Message Attack: </a:t>
            </a:r>
            <a:r>
              <a:rPr lang="en-US" sz="2800">
                <a:latin typeface="Times New Roman"/>
                <a:ea typeface="Times New Roman"/>
                <a:cs typeface="Times New Roman"/>
                <a:sym typeface="Times New Roman"/>
              </a:rPr>
              <a:t>Attacker is given valid signature for variety of messages known by attacker but not chosen by the attacker.</a:t>
            </a:r>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Chosen-Message Attack</a:t>
            </a:r>
            <a:r>
              <a:rPr lang="en-US" sz="2800">
                <a:latin typeface="Times New Roman"/>
                <a:ea typeface="Times New Roman"/>
                <a:cs typeface="Times New Roman"/>
                <a:sym typeface="Times New Roman"/>
              </a:rPr>
              <a:t>: The attacker first learns signatures on arbitrary messages of the attacker’s choice.</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1028" name="Google Shape;1028;p90"/>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91"/>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8101725-2BEF-4097-BB69-72F4283C1426}" type="datetime1">
              <a:rPr lang="en-US" smtClean="0"/>
              <a:t>9/9/2021</a:t>
            </a:fld>
            <a:endParaRPr/>
          </a:p>
        </p:txBody>
      </p:sp>
      <p:sp>
        <p:nvSpPr>
          <p:cNvPr id="1035" name="Google Shape;1035;p91"/>
          <p:cNvSpPr txBox="1">
            <a:spLocks noGrp="1"/>
          </p:cNvSpPr>
          <p:nvPr>
            <p:ph type="title"/>
          </p:nvPr>
        </p:nvSpPr>
        <p:spPr>
          <a:xfrm>
            <a:off x="457200" y="457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Attacks on Digital Signature</a:t>
            </a:r>
            <a:endParaRPr/>
          </a:p>
        </p:txBody>
      </p:sp>
      <p:sp>
        <p:nvSpPr>
          <p:cNvPr id="1036" name="Google Shape;1036;p91"/>
          <p:cNvSpPr txBox="1">
            <a:spLocks noGrp="1"/>
          </p:cNvSpPr>
          <p:nvPr>
            <p:ph type="body" idx="1"/>
          </p:nvPr>
        </p:nvSpPr>
        <p:spPr>
          <a:xfrm>
            <a:off x="228600" y="1524000"/>
            <a:ext cx="8686800" cy="4572000"/>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None/>
            </a:pPr>
            <a:r>
              <a:rPr lang="en-US" sz="2800">
                <a:latin typeface="Times New Roman"/>
                <a:ea typeface="Times New Roman"/>
                <a:cs typeface="Times New Roman"/>
                <a:sym typeface="Times New Roman"/>
              </a:rPr>
              <a:t>If attack is successful then the result is forgery.</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2176"/>
              <a:buNone/>
            </a:pPr>
            <a:r>
              <a:rPr lang="en-US" sz="3200" b="1">
                <a:latin typeface="Times New Roman"/>
                <a:ea typeface="Times New Roman"/>
                <a:cs typeface="Times New Roman"/>
                <a:sym typeface="Times New Roman"/>
              </a:rPr>
              <a:t>Forgery Types:</a:t>
            </a:r>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Existential Forgery:</a:t>
            </a:r>
            <a:r>
              <a:rPr lang="en-US" sz="2800">
                <a:latin typeface="Times New Roman"/>
                <a:ea typeface="Times New Roman"/>
                <a:cs typeface="Times New Roman"/>
                <a:sym typeface="Times New Roman"/>
              </a:rPr>
              <a:t> Existential forgery is the creation (by the adversary) of any message/signature pair (m,$), where $ was not produced by the legitimate signer.</a:t>
            </a:r>
            <a:r>
              <a:rPr lang="en-US" sz="2800" b="1">
                <a:latin typeface="Times New Roman"/>
                <a:ea typeface="Times New Roman"/>
                <a:cs typeface="Times New Roman"/>
                <a:sym typeface="Times New Roman"/>
              </a:rPr>
              <a:t> </a:t>
            </a:r>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Selective Forgery:</a:t>
            </a:r>
            <a:r>
              <a:rPr lang="en-US" sz="2800">
                <a:latin typeface="Times New Roman"/>
                <a:ea typeface="Times New Roman"/>
                <a:cs typeface="Times New Roman"/>
                <a:sym typeface="Times New Roman"/>
              </a:rPr>
              <a:t> Selective forgery is the creation of any message/signature pair (m,$), where m has been chosen by the adversary prior to the attack.</a:t>
            </a:r>
            <a:endParaRPr/>
          </a:p>
          <a:p>
            <a:pPr marL="365760" lvl="0" indent="-135128" algn="l" rtl="0">
              <a:spcBef>
                <a:spcPts val="400"/>
              </a:spcBef>
              <a:spcAft>
                <a:spcPts val="0"/>
              </a:spcAft>
              <a:buSzPts val="1904"/>
              <a:buNone/>
            </a:pPr>
            <a:endParaRPr sz="2800">
              <a:latin typeface="Times New Roman"/>
              <a:ea typeface="Times New Roman"/>
              <a:cs typeface="Times New Roman"/>
              <a:sym typeface="Times New Roman"/>
            </a:endParaRPr>
          </a:p>
        </p:txBody>
      </p:sp>
      <p:sp>
        <p:nvSpPr>
          <p:cNvPr id="1037" name="Google Shape;1037;p91"/>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2"/>
          <p:cNvSpPr txBox="1">
            <a:spLocks noGrp="1"/>
          </p:cNvSpPr>
          <p:nvPr>
            <p:ph type="body" idx="1"/>
          </p:nvPr>
        </p:nvSpPr>
        <p:spPr>
          <a:xfrm>
            <a:off x="457200" y="1828801"/>
            <a:ext cx="8229600" cy="4114800"/>
          </a:xfrm>
          <a:prstGeom prst="rect">
            <a:avLst/>
          </a:prstGeom>
          <a:noFill/>
          <a:ln>
            <a:noFill/>
          </a:ln>
        </p:spPr>
        <p:txBody>
          <a:bodyPr spcFirstLastPara="1" wrap="square" lIns="91425" tIns="45700" rIns="91425" bIns="45700" anchor="t" anchorCtr="0">
            <a:noAutofit/>
          </a:bodyPr>
          <a:lstStyle/>
          <a:p>
            <a:pPr marL="365760" lvl="0" indent="-256032" algn="l" rtl="0">
              <a:spcBef>
                <a:spcPts val="0"/>
              </a:spcBef>
              <a:spcAft>
                <a:spcPts val="0"/>
              </a:spcAft>
              <a:buSzPts val="1904"/>
              <a:buChar char="🞂"/>
            </a:pPr>
            <a:r>
              <a:rPr lang="en-US" sz="2800" b="1">
                <a:latin typeface="Times New Roman"/>
                <a:ea typeface="Times New Roman"/>
                <a:cs typeface="Times New Roman"/>
                <a:sym typeface="Times New Roman"/>
              </a:rPr>
              <a:t>Time-stamped Signature</a:t>
            </a:r>
            <a:r>
              <a:rPr lang="en-US" sz="2800">
                <a:latin typeface="Times New Roman"/>
                <a:ea typeface="Times New Roman"/>
                <a:cs typeface="Times New Roman"/>
                <a:sym typeface="Times New Roman"/>
              </a:rPr>
              <a:t>: Sometimes a signed document needs to be time stamped to prevent it from being replayed by an adversary. This is called time-stamped digital signature scheme. </a:t>
            </a:r>
            <a:endParaRPr/>
          </a:p>
          <a:p>
            <a:pPr marL="365760" lvl="0" indent="-256032" algn="l" rtl="0">
              <a:spcBef>
                <a:spcPts val="400"/>
              </a:spcBef>
              <a:spcAft>
                <a:spcPts val="0"/>
              </a:spcAft>
              <a:buSzPts val="1904"/>
              <a:buNone/>
            </a:pPr>
            <a:endParaRPr sz="2800">
              <a:latin typeface="Times New Roman"/>
              <a:ea typeface="Times New Roman"/>
              <a:cs typeface="Times New Roman"/>
              <a:sym typeface="Times New Roman"/>
            </a:endParaRPr>
          </a:p>
          <a:p>
            <a:pPr marL="365760" lvl="0" indent="-256032" algn="l" rtl="0">
              <a:spcBef>
                <a:spcPts val="400"/>
              </a:spcBef>
              <a:spcAft>
                <a:spcPts val="0"/>
              </a:spcAft>
              <a:buSzPts val="1904"/>
              <a:buChar char="🞂"/>
            </a:pPr>
            <a:r>
              <a:rPr lang="en-US" sz="2800" b="1">
                <a:latin typeface="Times New Roman"/>
                <a:ea typeface="Times New Roman"/>
                <a:cs typeface="Times New Roman"/>
                <a:sym typeface="Times New Roman"/>
              </a:rPr>
              <a:t>Blind Signatures</a:t>
            </a:r>
            <a:r>
              <a:rPr lang="en-US" sz="2800">
                <a:latin typeface="Times New Roman"/>
                <a:ea typeface="Times New Roman"/>
                <a:cs typeface="Times New Roman"/>
                <a:sym typeface="Times New Roman"/>
              </a:rPr>
              <a:t>: Sometimes we have a document that we want to get signed without revealing the contents of the document to the signer. </a:t>
            </a:r>
            <a:endParaRPr/>
          </a:p>
        </p:txBody>
      </p:sp>
      <p:sp>
        <p:nvSpPr>
          <p:cNvPr id="1043" name="Google Shape;1043;p92"/>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E4D6A986-8C28-41DA-81AB-E6265D234E83}" type="datetime1">
              <a:rPr lang="en-US" smtClean="0"/>
              <a:t>9/9/2021</a:t>
            </a:fld>
            <a:endParaRPr/>
          </a:p>
        </p:txBody>
      </p:sp>
      <p:sp>
        <p:nvSpPr>
          <p:cNvPr id="1045" name="Google Shape;1045;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ts val="4100"/>
              <a:buFont typeface="Lucida Sans"/>
              <a:buNone/>
            </a:pPr>
            <a:r>
              <a:rPr lang="en-US"/>
              <a:t>Variations of Digital Signature</a:t>
            </a:r>
            <a:endParaRPr/>
          </a:p>
        </p:txBody>
      </p:sp>
      <p:sp>
        <p:nvSpPr>
          <p:cNvPr id="1046" name="Google Shape;1046;p92"/>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93"/>
          <p:cNvSpPr txBox="1">
            <a:spLocks noGrp="1"/>
          </p:cNvSpPr>
          <p:nvPr>
            <p:ph type="body" idx="1"/>
          </p:nvPr>
        </p:nvSpPr>
        <p:spPr>
          <a:xfrm>
            <a:off x="228600" y="1646237"/>
            <a:ext cx="8686800" cy="4525963"/>
          </a:xfrm>
          <a:prstGeom prst="rect">
            <a:avLst/>
          </a:prstGeom>
          <a:noFill/>
          <a:ln>
            <a:noFill/>
          </a:ln>
        </p:spPr>
        <p:txBody>
          <a:bodyPr spcFirstLastPara="1" wrap="square" lIns="91425" tIns="45700" rIns="91425" bIns="45700" anchor="t" anchorCtr="0">
            <a:normAutofit/>
          </a:bodyPr>
          <a:lstStyle/>
          <a:p>
            <a:pPr marL="365760" lvl="0" indent="-256032" algn="l" rtl="0">
              <a:spcBef>
                <a:spcPts val="0"/>
              </a:spcBef>
              <a:spcAft>
                <a:spcPts val="0"/>
              </a:spcAft>
              <a:buSzPts val="1904"/>
              <a:buChar char="🞂"/>
            </a:pPr>
            <a:r>
              <a:rPr lang="en-US" sz="2800" b="1" i="1">
                <a:latin typeface="Times New Roman"/>
                <a:ea typeface="Times New Roman"/>
                <a:cs typeface="Times New Roman"/>
                <a:sym typeface="Times New Roman"/>
              </a:rPr>
              <a:t>Cryptography and Network Security by Behrouz A. Forouzan.</a:t>
            </a:r>
            <a:endParaRPr/>
          </a:p>
          <a:p>
            <a:pPr marL="365760" lvl="0" indent="-256032" algn="l" rtl="0">
              <a:spcBef>
                <a:spcPts val="400"/>
              </a:spcBef>
              <a:spcAft>
                <a:spcPts val="0"/>
              </a:spcAft>
              <a:buSzPts val="1904"/>
              <a:buChar char="🞂"/>
            </a:pPr>
            <a:r>
              <a:rPr lang="en-US" sz="2800" b="1" i="1">
                <a:latin typeface="Times New Roman"/>
                <a:ea typeface="Times New Roman"/>
                <a:cs typeface="Times New Roman"/>
                <a:sym typeface="Times New Roman"/>
              </a:rPr>
              <a:t>Cryptography and Network Security by William Stallings.</a:t>
            </a:r>
            <a:endParaRPr/>
          </a:p>
          <a:p>
            <a:pPr marL="365760" lvl="0" indent="-256032" algn="l" rtl="0">
              <a:spcBef>
                <a:spcPts val="400"/>
              </a:spcBef>
              <a:spcAft>
                <a:spcPts val="0"/>
              </a:spcAft>
              <a:buSzPts val="1904"/>
              <a:buChar char="🞂"/>
            </a:pPr>
            <a:r>
              <a:rPr lang="en-US" sz="2800" b="1" i="1">
                <a:latin typeface="Times New Roman"/>
                <a:ea typeface="Times New Roman"/>
                <a:cs typeface="Times New Roman"/>
                <a:sym typeface="Times New Roman"/>
              </a:rPr>
              <a:t>Introduction to Cryptography by Markus K.G Adomey (AfricaCERT).</a:t>
            </a:r>
            <a:endParaRPr/>
          </a:p>
          <a:p>
            <a:pPr marL="365760" lvl="0" indent="-256032" algn="l" rtl="0">
              <a:spcBef>
                <a:spcPts val="400"/>
              </a:spcBef>
              <a:spcAft>
                <a:spcPts val="0"/>
              </a:spcAft>
              <a:buSzPts val="1904"/>
              <a:buChar char="🞂"/>
            </a:pPr>
            <a:r>
              <a:rPr lang="en-US" sz="2800" b="1" i="1">
                <a:latin typeface="Times New Roman"/>
                <a:ea typeface="Times New Roman"/>
                <a:cs typeface="Times New Roman"/>
                <a:sym typeface="Times New Roman"/>
              </a:rPr>
              <a:t>An Introduction to Cryptography by PGP Corporation.</a:t>
            </a:r>
            <a:endParaRPr/>
          </a:p>
          <a:p>
            <a:pPr marL="365760" lvl="0" indent="-256032" algn="l" rtl="0">
              <a:spcBef>
                <a:spcPts val="400"/>
              </a:spcBef>
              <a:spcAft>
                <a:spcPts val="0"/>
              </a:spcAft>
              <a:buSzPts val="1904"/>
              <a:buChar char="🞂"/>
            </a:pPr>
            <a:r>
              <a:rPr lang="en-US" sz="2800" b="1" i="1">
                <a:latin typeface="Times New Roman"/>
                <a:ea typeface="Times New Roman"/>
                <a:cs typeface="Times New Roman"/>
                <a:sym typeface="Times New Roman"/>
              </a:rPr>
              <a:t>Cryptography just for beginners from TutorialsPoint.</a:t>
            </a:r>
            <a:endParaRPr/>
          </a:p>
          <a:p>
            <a:pPr marL="365760" lvl="0" indent="-256032" algn="l" rtl="0">
              <a:spcBef>
                <a:spcPts val="400"/>
              </a:spcBef>
              <a:spcAft>
                <a:spcPts val="0"/>
              </a:spcAft>
              <a:buSzPts val="1904"/>
              <a:buNone/>
            </a:pPr>
            <a:endParaRPr sz="2800" b="1" i="1">
              <a:latin typeface="Times New Roman"/>
              <a:ea typeface="Times New Roman"/>
              <a:cs typeface="Times New Roman"/>
              <a:sym typeface="Times New Roman"/>
            </a:endParaRPr>
          </a:p>
        </p:txBody>
      </p:sp>
      <p:sp>
        <p:nvSpPr>
          <p:cNvPr id="1052" name="Google Shape;1052;p93"/>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486909C0-0EE5-4177-B6BF-0C50C3381EBD}" type="datetime1">
              <a:rPr lang="en-US" smtClean="0"/>
              <a:t>9/9/2021</a:t>
            </a:fld>
            <a:endParaRPr/>
          </a:p>
        </p:txBody>
      </p:sp>
      <p:sp>
        <p:nvSpPr>
          <p:cNvPr id="1054" name="Google Shape;1054;p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2"/>
              </a:buClr>
              <a:buSzPts val="4100"/>
              <a:buFont typeface="Lucida Sans"/>
              <a:buNone/>
            </a:pPr>
            <a:r>
              <a:rPr lang="en-US"/>
              <a:t>References</a:t>
            </a:r>
            <a:endParaRPr/>
          </a:p>
        </p:txBody>
      </p:sp>
      <p:sp>
        <p:nvSpPr>
          <p:cNvPr id="1055" name="Google Shape;1055;p93"/>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94" descr="C:\Users\Mohammad Hamid\Downloads\BackGround.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062" name="Google Shape;1062;p94"/>
          <p:cNvSpPr txBox="1"/>
          <p:nvPr/>
        </p:nvSpPr>
        <p:spPr>
          <a:xfrm>
            <a:off x="2438400" y="2209800"/>
            <a:ext cx="4038600"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a:solidFill>
                  <a:schemeClr val="lt1"/>
                </a:solidFill>
                <a:latin typeface="Teko"/>
                <a:ea typeface="Teko"/>
                <a:cs typeface="Teko"/>
                <a:sym typeface="Teko"/>
              </a:rPr>
              <a:t>Thank You</a:t>
            </a:r>
            <a:endParaRPr sz="8800">
              <a:solidFill>
                <a:schemeClr val="lt1"/>
              </a:solidFill>
              <a:latin typeface="Teko"/>
              <a:ea typeface="Teko"/>
              <a:cs typeface="Teko"/>
              <a:sym typeface="Teko"/>
            </a:endParaRPr>
          </a:p>
        </p:txBody>
      </p:sp>
      <p:sp>
        <p:nvSpPr>
          <p:cNvPr id="1064" name="Google Shape;1064;p94"/>
          <p:cNvSpPr txBox="1">
            <a:spLocks noGrp="1"/>
          </p:cNvSpPr>
          <p:nvPr>
            <p:ph type="dt" idx="10"/>
          </p:nvPr>
        </p:nvSpPr>
        <p:spPr>
          <a:xfrm>
            <a:off x="6727032" y="6407944"/>
            <a:ext cx="1920240" cy="36576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A6B976C9-616F-453B-BEBC-4F71EF737BF6}" type="datetime1">
              <a:rPr lang="en-US" smtClean="0"/>
              <a:t>9/9/2021</a:t>
            </a:fld>
            <a:endParaRPr/>
          </a:p>
        </p:txBody>
      </p:sp>
      <p:sp>
        <p:nvSpPr>
          <p:cNvPr id="1065" name="Google Shape;1065;p94"/>
          <p:cNvSpPr txBox="1">
            <a:spLocks noGrp="1"/>
          </p:cNvSpPr>
          <p:nvPr>
            <p:ph type="sldNum" idx="12"/>
          </p:nvPr>
        </p:nvSpPr>
        <p:spPr>
          <a:xfrm>
            <a:off x="8647272" y="6407944"/>
            <a:ext cx="365760" cy="3651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pic>
        <p:nvPicPr>
          <p:cNvPr id="1066" name="Google Shape;1066;p94"/>
          <p:cNvPicPr preferRelativeResize="0"/>
          <p:nvPr/>
        </p:nvPicPr>
        <p:blipFill rotWithShape="1">
          <a:blip r:embed="rId4">
            <a:alphaModFix/>
          </a:blip>
          <a:srcRect/>
          <a:stretch/>
        </p:blipFill>
        <p:spPr>
          <a:xfrm>
            <a:off x="5181600" y="4038600"/>
            <a:ext cx="2895600" cy="11145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3800</Words>
  <Application>Microsoft Office PowerPoint</Application>
  <PresentationFormat>On-screen Show (4:3)</PresentationFormat>
  <Paragraphs>510</Paragraphs>
  <Slides>94</Slides>
  <Notes>94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94</vt:i4>
      </vt:variant>
    </vt:vector>
  </HeadingPairs>
  <TitlesOfParts>
    <vt:vector size="103" baseType="lpstr">
      <vt:lpstr>Noto Sans Symbols</vt:lpstr>
      <vt:lpstr>Teko</vt:lpstr>
      <vt:lpstr>Verdana</vt:lpstr>
      <vt:lpstr>Calibri</vt:lpstr>
      <vt:lpstr>Arial</vt:lpstr>
      <vt:lpstr>Lucida Sans</vt:lpstr>
      <vt:lpstr>Times New Roman</vt:lpstr>
      <vt:lpstr>Office Theme</vt:lpstr>
      <vt:lpstr>Concourse</vt:lpstr>
      <vt:lpstr> </vt:lpstr>
      <vt:lpstr>Contents</vt:lpstr>
      <vt:lpstr>Network Security </vt:lpstr>
      <vt:lpstr>Security Goals</vt:lpstr>
      <vt:lpstr>Security Goals </vt:lpstr>
      <vt:lpstr>Confidentiality</vt:lpstr>
      <vt:lpstr>Integrity</vt:lpstr>
      <vt:lpstr>Availability </vt:lpstr>
      <vt:lpstr>Security Attacks</vt:lpstr>
      <vt:lpstr>Security Attacks </vt:lpstr>
      <vt:lpstr>PowerPoint Presentation</vt:lpstr>
      <vt:lpstr>PowerPoint Presentation</vt:lpstr>
      <vt:lpstr>Security Services and Mechanisms</vt:lpstr>
      <vt:lpstr>Services and Mechanism </vt:lpstr>
      <vt:lpstr>Security Services</vt:lpstr>
      <vt:lpstr>Security Mechanisms</vt:lpstr>
      <vt:lpstr>PowerPoint Presentation</vt:lpstr>
      <vt:lpstr>PowerPoint Presentation</vt:lpstr>
      <vt:lpstr>PowerPoint Presentation</vt:lpstr>
      <vt:lpstr>Model for Network security</vt:lpstr>
      <vt:lpstr>Techniques</vt:lpstr>
      <vt:lpstr>Cryptography</vt:lpstr>
      <vt:lpstr>Context of Cryptography</vt:lpstr>
      <vt:lpstr>Cryptography:- Origin</vt:lpstr>
      <vt:lpstr>Cryptography</vt:lpstr>
      <vt:lpstr>Cryptanalysis</vt:lpstr>
      <vt:lpstr>Cryptosystem</vt:lpstr>
      <vt:lpstr>Cryptosystem Continues:</vt:lpstr>
      <vt:lpstr>Components of Cryptosystem</vt:lpstr>
      <vt:lpstr>PowerPoint Presentation</vt:lpstr>
      <vt:lpstr>PowerPoint Presentation</vt:lpstr>
      <vt:lpstr>PowerPoint Presentation</vt:lpstr>
      <vt:lpstr>Types of Cryptosystem</vt:lpstr>
      <vt:lpstr>Symmetric Key Encryption</vt:lpstr>
      <vt:lpstr>Symmetric Key Encryption</vt:lpstr>
      <vt:lpstr>Symmetric Key Encryption</vt:lpstr>
      <vt:lpstr>Symmetric Key Encryption</vt:lpstr>
      <vt:lpstr>Symmetric Key Encryption</vt:lpstr>
      <vt:lpstr>Kerckhoff’s Principle</vt:lpstr>
      <vt:lpstr>Challenge of Symmetric Key Cryptosystem</vt:lpstr>
      <vt:lpstr>Asymmetric Key Encryption</vt:lpstr>
      <vt:lpstr>Asymmetric Key Encryption</vt:lpstr>
      <vt:lpstr>Asymmetric Key Encryption</vt:lpstr>
      <vt:lpstr>Asymmetric Key Encryption</vt:lpstr>
      <vt:lpstr>Asymmetric Key Encryption</vt:lpstr>
      <vt:lpstr>Asymmetric Key Encryption</vt:lpstr>
      <vt:lpstr>Trapdoor One-Way Function</vt:lpstr>
      <vt:lpstr>PowerPoint Presentation</vt:lpstr>
      <vt:lpstr>Challenge of Public Key Cryptosystem</vt:lpstr>
      <vt:lpstr>Pretty Good Privacy (PGP)</vt:lpstr>
      <vt:lpstr>Pretty Good Privacy (PGP)</vt:lpstr>
      <vt:lpstr>Pretty Good Privacy (PGP)</vt:lpstr>
      <vt:lpstr>Pretty Good Privacy (PGP)</vt:lpstr>
      <vt:lpstr>Pretty Good Privacy (PGP)</vt:lpstr>
      <vt:lpstr>Keys</vt:lpstr>
      <vt:lpstr>Cryptanalysis attacks</vt:lpstr>
      <vt:lpstr>PowerPoint Presentation</vt:lpstr>
      <vt:lpstr>PowerPoint Presentation</vt:lpstr>
      <vt:lpstr>PowerPoint Presentation</vt:lpstr>
      <vt:lpstr>PowerPoint Presentation</vt:lpstr>
      <vt:lpstr>PowerPoint Presentation</vt:lpstr>
      <vt:lpstr>Message Integrity and Message Authentication</vt:lpstr>
      <vt:lpstr>Message Integrity</vt:lpstr>
      <vt:lpstr>Document and Fingerprint</vt:lpstr>
      <vt:lpstr>Message and Message Digest</vt:lpstr>
      <vt:lpstr>Difference</vt:lpstr>
      <vt:lpstr>Checking Integrity</vt:lpstr>
      <vt:lpstr>Cryptographic Hash Function Criteria</vt:lpstr>
      <vt:lpstr>PowerPoint Presentation</vt:lpstr>
      <vt:lpstr>PowerPoint Presentation</vt:lpstr>
      <vt:lpstr>PowerPoint Presentation</vt:lpstr>
      <vt:lpstr>Message Authentication</vt:lpstr>
      <vt:lpstr>Modification Detection Code (MDC)</vt:lpstr>
      <vt:lpstr>PowerPoint Presentation</vt:lpstr>
      <vt:lpstr>Modification Authentication Code (MAC)</vt:lpstr>
      <vt:lpstr>Digital Signature</vt:lpstr>
      <vt:lpstr>Difference between conventional and digital signature</vt:lpstr>
      <vt:lpstr>Difference between conventional and digital signature</vt:lpstr>
      <vt:lpstr>Difference between conventional and digital signature</vt:lpstr>
      <vt:lpstr>Difference between conventional and digital signature</vt:lpstr>
      <vt:lpstr>Digital Signature Process</vt:lpstr>
      <vt:lpstr>Digital Signature Process</vt:lpstr>
      <vt:lpstr>Digital Signature Process</vt:lpstr>
      <vt:lpstr>PowerPoint Presentation</vt:lpstr>
      <vt:lpstr>PowerPoint Presentation</vt:lpstr>
      <vt:lpstr>Services</vt:lpstr>
      <vt:lpstr>PowerPoint Presentation</vt:lpstr>
      <vt:lpstr>PowerPoint Presentation</vt:lpstr>
      <vt:lpstr>PowerPoint Presentation</vt:lpstr>
      <vt:lpstr>Attacks on Digital Signature</vt:lpstr>
      <vt:lpstr>Attacks on Digital Signature</vt:lpstr>
      <vt:lpstr>Variations of Digital Signature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Mohd Hamid</dc:creator>
  <cp:lastModifiedBy>Mohd Hamid</cp:lastModifiedBy>
  <cp:revision>2</cp:revision>
  <dcterms:created xsi:type="dcterms:W3CDTF">2020-03-26T05:45:32Z</dcterms:created>
  <dcterms:modified xsi:type="dcterms:W3CDTF">2021-09-09T10:15:57Z</dcterms:modified>
</cp:coreProperties>
</file>